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6" r:id="rId1"/>
    <p:sldMasterId id="2147483879" r:id="rId2"/>
  </p:sldMasterIdLst>
  <p:notesMasterIdLst>
    <p:notesMasterId r:id="rId66"/>
  </p:notesMasterIdLst>
  <p:sldIdLst>
    <p:sldId id="256" r:id="rId3"/>
    <p:sldId id="901" r:id="rId4"/>
    <p:sldId id="289" r:id="rId5"/>
    <p:sldId id="262" r:id="rId6"/>
    <p:sldId id="868" r:id="rId7"/>
    <p:sldId id="869" r:id="rId8"/>
    <p:sldId id="740" r:id="rId9"/>
    <p:sldId id="871" r:id="rId10"/>
    <p:sldId id="870" r:id="rId11"/>
    <p:sldId id="872" r:id="rId12"/>
    <p:sldId id="268" r:id="rId13"/>
    <p:sldId id="874" r:id="rId14"/>
    <p:sldId id="873" r:id="rId15"/>
    <p:sldId id="269" r:id="rId16"/>
    <p:sldId id="875" r:id="rId17"/>
    <p:sldId id="876" r:id="rId18"/>
    <p:sldId id="280" r:id="rId19"/>
    <p:sldId id="273" r:id="rId20"/>
    <p:sldId id="266" r:id="rId21"/>
    <p:sldId id="877" r:id="rId22"/>
    <p:sldId id="878" r:id="rId23"/>
    <p:sldId id="879" r:id="rId24"/>
    <p:sldId id="880" r:id="rId25"/>
    <p:sldId id="277" r:id="rId26"/>
    <p:sldId id="881" r:id="rId27"/>
    <p:sldId id="882" r:id="rId28"/>
    <p:sldId id="883" r:id="rId29"/>
    <p:sldId id="276" r:id="rId30"/>
    <p:sldId id="886" r:id="rId31"/>
    <p:sldId id="884" r:id="rId32"/>
    <p:sldId id="885" r:id="rId33"/>
    <p:sldId id="275" r:id="rId34"/>
    <p:sldId id="887" r:id="rId35"/>
    <p:sldId id="888" r:id="rId36"/>
    <p:sldId id="889" r:id="rId37"/>
    <p:sldId id="867" r:id="rId38"/>
    <p:sldId id="281" r:id="rId39"/>
    <p:sldId id="282" r:id="rId40"/>
    <p:sldId id="285" r:id="rId41"/>
    <p:sldId id="271" r:id="rId42"/>
    <p:sldId id="890" r:id="rId43"/>
    <p:sldId id="891" r:id="rId44"/>
    <p:sldId id="272" r:id="rId45"/>
    <p:sldId id="278" r:id="rId46"/>
    <p:sldId id="284" r:id="rId47"/>
    <p:sldId id="286" r:id="rId48"/>
    <p:sldId id="279" r:id="rId49"/>
    <p:sldId id="288" r:id="rId50"/>
    <p:sldId id="379" r:id="rId51"/>
    <p:sldId id="443" r:id="rId52"/>
    <p:sldId id="892" r:id="rId53"/>
    <p:sldId id="893" r:id="rId54"/>
    <p:sldId id="894" r:id="rId55"/>
    <p:sldId id="444" r:id="rId56"/>
    <p:sldId id="895" r:id="rId57"/>
    <p:sldId id="896" r:id="rId58"/>
    <p:sldId id="897" r:id="rId59"/>
    <p:sldId id="445" r:id="rId60"/>
    <p:sldId id="485" r:id="rId61"/>
    <p:sldId id="898" r:id="rId62"/>
    <p:sldId id="899" r:id="rId63"/>
    <p:sldId id="900" r:id="rId64"/>
    <p:sldId id="283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a porelli" initials="ap" lastIdx="1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95"/>
    <p:restoredTop sz="87347"/>
  </p:normalViewPr>
  <p:slideViewPr>
    <p:cSldViewPr snapToGrid="0" snapToObjects="1">
      <p:cViewPr varScale="1">
        <p:scale>
          <a:sx n="107" d="100"/>
          <a:sy n="107" d="100"/>
        </p:scale>
        <p:origin x="1264" y="16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916D4-D3FC-7E44-806B-AFE67B3FD2DF}" type="datetimeFigureOut">
              <a:rPr lang="en-US" smtClean="0"/>
              <a:t>1/19/21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87189-9274-814D-9CD5-CBA9E19E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3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0EF01-42B1-6243-84B4-3AEE3B87B2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15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372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6393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53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22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673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37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0B7716-36DB-2D49-AA17-2865D7B138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2479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727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0566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712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0EF01-42B1-6243-84B4-3AEE3B87B2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746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U-Net consists of an almost symmetric encoder and decoder.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has skip connections from the output of convolution blocks to the corresponding input of the transposed-convolution block at the same level: these skip connections allow gradients to flow more effectively and provides information from multiple scales of the image.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20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20EF01-42B1-6243-84B4-3AEE3B87B2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03950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20EF01-42B1-6243-84B4-3AEE3B87B2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50240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20EF01-42B1-6243-84B4-3AEE3B87B2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83913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20EF01-42B1-6243-84B4-3AEE3B87B2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8120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993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axolotl </a:t>
            </a:r>
            <a:r>
              <a:rPr lang="en-US" dirty="0" err="1"/>
              <a:t>mexican</a:t>
            </a:r>
            <a:r>
              <a:rPr lang="en-US" dirty="0"/>
              <a:t>, tree kangaroo,</a:t>
            </a:r>
            <a:r>
              <a:rPr lang="en-US" baseline="0" dirty="0"/>
              <a:t>  </a:t>
            </a:r>
            <a:r>
              <a:rPr lang="en-US" baseline="0" dirty="0" err="1"/>
              <a:t>pudu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30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axolotl </a:t>
            </a:r>
            <a:r>
              <a:rPr lang="en-US" dirty="0" err="1"/>
              <a:t>mexican</a:t>
            </a:r>
            <a:r>
              <a:rPr lang="en-US" dirty="0"/>
              <a:t>, tree kangaroo,</a:t>
            </a:r>
            <a:r>
              <a:rPr lang="en-US" baseline="0" dirty="0"/>
              <a:t>  </a:t>
            </a:r>
            <a:r>
              <a:rPr lang="en-US" baseline="0" dirty="0" err="1"/>
              <a:t>pudu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20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axolotl </a:t>
            </a:r>
            <a:r>
              <a:rPr lang="en-US" dirty="0" err="1"/>
              <a:t>mexican</a:t>
            </a:r>
            <a:r>
              <a:rPr lang="en-US" dirty="0"/>
              <a:t>, tree kangaroo,</a:t>
            </a:r>
            <a:r>
              <a:rPr lang="en-US" baseline="0" dirty="0"/>
              <a:t>  </a:t>
            </a:r>
            <a:r>
              <a:rPr lang="en-US" baseline="0" dirty="0" err="1"/>
              <a:t>pudu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28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22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704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34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79639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/>
              <a:t>Lecture #: Lecture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332428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Institute for Applied</a:t>
            </a:r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Computational Science</a:t>
            </a:r>
          </a:p>
          <a:p>
            <a:pPr algn="ctr"/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Harvard</a:t>
            </a:r>
            <a:endParaRPr lang="en-US" sz="16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13FF956E-0392-4944-820F-CC514B8F55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63625" y="509638"/>
            <a:ext cx="2864749" cy="18643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3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6" name="Picture 15" descr="iacs.png">
            <a:extLst>
              <a:ext uri="{FF2B5EF4-FFF2-40B4-BE49-F238E27FC236}">
                <a16:creationId xmlns:a16="http://schemas.microsoft.com/office/drawing/2014/main" id="{3C8C107D-9F60-2149-8D90-4135514386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62" y="6153741"/>
            <a:ext cx="410978" cy="461756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DB66C03D-1192-0B46-84B3-2C2D7BA683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0382" y="6133421"/>
            <a:ext cx="934751" cy="6083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3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3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B05C14-85FE-410B-8AD5-1D038FDD03F1}"/>
              </a:ext>
            </a:extLst>
          </p:cNvPr>
          <p:cNvCxnSpPr>
            <a:cxnSpLocks/>
          </p:cNvCxnSpPr>
          <p:nvPr userDrawn="1"/>
        </p:nvCxnSpPr>
        <p:spPr>
          <a:xfrm>
            <a:off x="3930650" y="987254"/>
            <a:ext cx="44196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4EE5573-A9CB-4BD1-BEAD-BE9DA2AD4B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43200" y="1821235"/>
            <a:ext cx="6794500" cy="404947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Karla" pitchFamily="2" charset="0"/>
              </a:defRPr>
            </a:lvl1pPr>
            <a:lvl2pPr marL="457200" indent="0" algn="ctr">
              <a:buNone/>
              <a:defRPr>
                <a:latin typeface="Karla" pitchFamily="2" charset="0"/>
              </a:defRPr>
            </a:lvl2pPr>
            <a:lvl3pPr marL="914400" indent="0" algn="ctr">
              <a:buNone/>
              <a:defRPr>
                <a:latin typeface="Karla" pitchFamily="2" charset="0"/>
              </a:defRPr>
            </a:lvl3pPr>
            <a:lvl4pPr marL="1371600" indent="0" algn="ctr">
              <a:buNone/>
              <a:defRPr>
                <a:latin typeface="Karla" pitchFamily="2" charset="0"/>
              </a:defRPr>
            </a:lvl4pPr>
            <a:lvl5pPr marL="1828800" indent="0" algn="ctr">
              <a:buNone/>
              <a:defRPr>
                <a:latin typeface="Karla" pitchFamily="2" charset="0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34EE5573-A9CB-4BD1-BEAD-BE9DA2AD4B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17913" y="174690"/>
            <a:ext cx="7172187" cy="644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800" b="1">
                <a:latin typeface="Karla" pitchFamily="2" charset="0"/>
              </a:defRPr>
            </a:lvl1pPr>
            <a:lvl2pPr marL="457200" indent="0" algn="ctr">
              <a:buNone/>
              <a:defRPr>
                <a:latin typeface="Karla" pitchFamily="2" charset="0"/>
              </a:defRPr>
            </a:lvl2pPr>
            <a:lvl3pPr marL="914400" indent="0" algn="ctr">
              <a:buNone/>
              <a:defRPr>
                <a:latin typeface="Karla" pitchFamily="2" charset="0"/>
              </a:defRPr>
            </a:lvl3pPr>
            <a:lvl4pPr marL="1371600" indent="0" algn="ctr">
              <a:buNone/>
              <a:defRPr>
                <a:latin typeface="Karla" pitchFamily="2" charset="0"/>
              </a:defRPr>
            </a:lvl4pPr>
            <a:lvl5pPr marL="1828800" indent="0" algn="ctr">
              <a:buNone/>
              <a:defRPr>
                <a:latin typeface="Karla" pitchFamily="2" charset="0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pic>
        <p:nvPicPr>
          <p:cNvPr id="16" name="Picture 15" descr="iacs.png">
            <a:extLst>
              <a:ext uri="{FF2B5EF4-FFF2-40B4-BE49-F238E27FC236}">
                <a16:creationId xmlns:a16="http://schemas.microsoft.com/office/drawing/2014/main" id="{9A7261E0-D981-C945-9818-CEF2B87F2C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1" y="6300470"/>
            <a:ext cx="410978" cy="461756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1CFFDC9E-C504-BD47-9E2B-38B761325B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8691" y="6280150"/>
            <a:ext cx="934751" cy="608330"/>
          </a:xfrm>
          <a:prstGeom prst="rect">
            <a:avLst/>
          </a:prstGeom>
        </p:spPr>
      </p:pic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2F62143D-4922-6043-A165-A72DCE292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3093" y="6356353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A3955E-5128-0049-AB5D-C3E7F89CD4EC}"/>
              </a:ext>
            </a:extLst>
          </p:cNvPr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5241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 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742389-4678-0B4D-B835-4EC463236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533D2A4-8940-6841-B8BA-DA4C5561D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1E1A4202-1854-4A8C-A63F-7D5E2F547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74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iacs.png">
            <a:extLst>
              <a:ext uri="{FF2B5EF4-FFF2-40B4-BE49-F238E27FC236}">
                <a16:creationId xmlns:a16="http://schemas.microsoft.com/office/drawing/2014/main" id="{1EEFA1D5-1F80-244E-B938-36D672438C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1" y="6300470"/>
            <a:ext cx="410978" cy="461756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7CE9DBF4-EC89-6B41-9EB8-ACFCFAD3EFD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8691" y="6280150"/>
            <a:ext cx="934751" cy="608330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337D7D2B-4A54-C74D-A139-D41B74576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3093" y="6356353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7A99A2-8D48-CF4E-9471-432D945AF3F0}"/>
              </a:ext>
            </a:extLst>
          </p:cNvPr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4119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4AD4AD-D22A-3F41-AC38-92B3084A1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E773CB4-3ACC-3E4A-952B-44FE81A7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1E1A4202-1854-4A8C-A63F-7D5E2F547B2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74A6D3B-8E09-AC4E-861D-9DED14CEB2A8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0DF64-05C1-3C4C-A3AC-28D5F0CDEAFF}"/>
              </a:ext>
            </a:extLst>
          </p:cNvPr>
          <p:cNvSpPr txBox="1">
            <a:spLocks/>
          </p:cNvSpPr>
          <p:nvPr/>
        </p:nvSpPr>
        <p:spPr>
          <a:xfrm>
            <a:off x="8737600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9428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7391A5-B81A-3443-838C-E3FE0C0C7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86AC755-54D8-5E45-83BC-0BBE2B50E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1E1A4202-1854-4A8C-A63F-7D5E2F547B2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34FD17A-79DB-574C-B389-DE60ACF3BBDD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2097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AEBEDE8-EC37-D54C-8DC0-5D304A141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2CA07E4-5DEA-5949-BDA3-FDAFB2022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1E1A4202-1854-4A8C-A63F-7D5E2F547B2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7BAE784-B8C4-954F-97F8-182EE67D86AC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2472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10251E8-8D29-1449-B7AE-6F55F63889A5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B6CCD7-6D5B-0B4C-8060-804A69E2E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65E7FC-DBB3-F648-AF77-0F599D2A2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750CC7-4C1B-F245-AC56-163ABC5E6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13555C-B3E7-2248-85F9-D9C625BD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67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3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 descr="iacs.png">
            <a:extLst>
              <a:ext uri="{FF2B5EF4-FFF2-40B4-BE49-F238E27FC236}">
                <a16:creationId xmlns:a16="http://schemas.microsoft.com/office/drawing/2014/main" id="{866EE5C0-0AA4-E04C-82C5-D82B82933F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1" y="6300470"/>
            <a:ext cx="410978" cy="461756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D268F8E6-D297-594C-B440-3420296E59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8691" y="6280150"/>
            <a:ext cx="934751" cy="6083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A4202-1854-4A8C-A63F-7D5E2F547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115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5935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B05C14-85FE-410B-8AD5-1D038FDD03F1}"/>
              </a:ext>
            </a:extLst>
          </p:cNvPr>
          <p:cNvCxnSpPr>
            <a:cxnSpLocks/>
          </p:cNvCxnSpPr>
          <p:nvPr userDrawn="1"/>
        </p:nvCxnSpPr>
        <p:spPr>
          <a:xfrm>
            <a:off x="3930650" y="987254"/>
            <a:ext cx="44196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4EE5573-A9CB-4BD1-BEAD-BE9DA2AD4B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43200" y="1821235"/>
            <a:ext cx="6794500" cy="404947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Karla" pitchFamily="2" charset="0"/>
              </a:defRPr>
            </a:lvl1pPr>
            <a:lvl2pPr marL="457200" indent="0" algn="ctr">
              <a:buNone/>
              <a:defRPr>
                <a:latin typeface="Karla" pitchFamily="2" charset="0"/>
              </a:defRPr>
            </a:lvl2pPr>
            <a:lvl3pPr marL="914400" indent="0" algn="ctr">
              <a:buNone/>
              <a:defRPr>
                <a:latin typeface="Karla" pitchFamily="2" charset="0"/>
              </a:defRPr>
            </a:lvl3pPr>
            <a:lvl4pPr marL="1371600" indent="0" algn="ctr">
              <a:buNone/>
              <a:defRPr>
                <a:latin typeface="Karla" pitchFamily="2" charset="0"/>
              </a:defRPr>
            </a:lvl4pPr>
            <a:lvl5pPr marL="1828800" indent="0" algn="ctr">
              <a:buNone/>
              <a:defRPr>
                <a:latin typeface="Karla" pitchFamily="2" charset="0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34EE5573-A9CB-4BD1-BEAD-BE9DA2AD4B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17913" y="174690"/>
            <a:ext cx="7172187" cy="644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800" b="1">
                <a:latin typeface="Karla" pitchFamily="2" charset="0"/>
              </a:defRPr>
            </a:lvl1pPr>
            <a:lvl2pPr marL="457200" indent="0" algn="ctr">
              <a:buNone/>
              <a:defRPr>
                <a:latin typeface="Karla" pitchFamily="2" charset="0"/>
              </a:defRPr>
            </a:lvl2pPr>
            <a:lvl3pPr marL="914400" indent="0" algn="ctr">
              <a:buNone/>
              <a:defRPr>
                <a:latin typeface="Karla" pitchFamily="2" charset="0"/>
              </a:defRPr>
            </a:lvl3pPr>
            <a:lvl4pPr marL="1371600" indent="0" algn="ctr">
              <a:buNone/>
              <a:defRPr>
                <a:latin typeface="Karla" pitchFamily="2" charset="0"/>
              </a:defRPr>
            </a:lvl4pPr>
            <a:lvl5pPr marL="1828800" indent="0" algn="ctr">
              <a:buNone/>
              <a:defRPr>
                <a:latin typeface="Karla" pitchFamily="2" charset="0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pic>
        <p:nvPicPr>
          <p:cNvPr id="8" name="Picture 7" descr="iacs.png">
            <a:extLst>
              <a:ext uri="{FF2B5EF4-FFF2-40B4-BE49-F238E27FC236}">
                <a16:creationId xmlns:a16="http://schemas.microsoft.com/office/drawing/2014/main" id="{8260708B-B975-F64E-9BE6-0FC2B6C1BD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1" y="6300470"/>
            <a:ext cx="410978" cy="461756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7E0432FF-DF7A-FC42-A3C4-EA9FEC83726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8691" y="6280150"/>
            <a:ext cx="934751" cy="608330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0735C5A8-8154-0C45-AFD1-200945246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3093" y="6356353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4BF3CB-731F-AE48-BABC-AC50B01D1185}"/>
              </a:ext>
            </a:extLst>
          </p:cNvPr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951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3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3" name="Picture 12" descr="iacs.png">
            <a:extLst>
              <a:ext uri="{FF2B5EF4-FFF2-40B4-BE49-F238E27FC236}">
                <a16:creationId xmlns:a16="http://schemas.microsoft.com/office/drawing/2014/main" id="{68153443-8FE3-2448-8A03-64FABCD26D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1" y="6300470"/>
            <a:ext cx="410978" cy="461756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ED3F6E83-7D95-C64D-82BD-9146DB1667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8691" y="6280150"/>
            <a:ext cx="934751" cy="6083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3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3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2" name="Picture 11" descr="iacs.png">
            <a:extLst>
              <a:ext uri="{FF2B5EF4-FFF2-40B4-BE49-F238E27FC236}">
                <a16:creationId xmlns:a16="http://schemas.microsoft.com/office/drawing/2014/main" id="{C902D584-E9C1-C242-9112-FC020240CF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62" y="6153741"/>
            <a:ext cx="410978" cy="461756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E3685F9D-DAE0-9642-89F2-0FA854D409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0382" y="6133421"/>
            <a:ext cx="934751" cy="6083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3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 descr="iacs.png">
            <a:extLst>
              <a:ext uri="{FF2B5EF4-FFF2-40B4-BE49-F238E27FC236}">
                <a16:creationId xmlns:a16="http://schemas.microsoft.com/office/drawing/2014/main" id="{809ADEB4-9FC5-BE4E-9116-BCEAB10703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62" y="6153741"/>
            <a:ext cx="410978" cy="461756"/>
          </a:xfrm>
          <a:prstGeom prst="rect">
            <a:avLst/>
          </a:prstGeom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F9FD24DD-5D02-BA43-A666-BBA5C4C366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0382" y="6133421"/>
            <a:ext cx="934751" cy="6083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686170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3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 descr="iacs.png">
            <a:extLst>
              <a:ext uri="{FF2B5EF4-FFF2-40B4-BE49-F238E27FC236}">
                <a16:creationId xmlns:a16="http://schemas.microsoft.com/office/drawing/2014/main" id="{98BB6159-637A-5E44-AB8F-F9D353906A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1" y="6300470"/>
            <a:ext cx="410978" cy="461756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B6061FAC-39D4-A54E-9339-E85CF2CA565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8691" y="6280150"/>
            <a:ext cx="934751" cy="6083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3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3" name="Picture 12" descr="iacs.png">
            <a:extLst>
              <a:ext uri="{FF2B5EF4-FFF2-40B4-BE49-F238E27FC236}">
                <a16:creationId xmlns:a16="http://schemas.microsoft.com/office/drawing/2014/main" id="{9B4FDFD2-FB49-674A-841C-1A70C1C53E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1" y="6300470"/>
            <a:ext cx="410978" cy="461756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9B25163A-1D23-FC48-9FC3-E871261E45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8691" y="6280150"/>
            <a:ext cx="934751" cy="6083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3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6" name="Picture 15" descr="iacs.png">
            <a:extLst>
              <a:ext uri="{FF2B5EF4-FFF2-40B4-BE49-F238E27FC236}">
                <a16:creationId xmlns:a16="http://schemas.microsoft.com/office/drawing/2014/main" id="{C7B34D79-32A8-254B-9A87-D95F9EBF7E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62" y="6153741"/>
            <a:ext cx="410978" cy="461756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643E463C-19CB-F248-A3B7-14611956B3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0382" y="6133421"/>
            <a:ext cx="934751" cy="60833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20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7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  <p:sldLayoutId id="2147483877" r:id="rId12"/>
    <p:sldLayoutId id="2147483889" r:id="rId13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02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ansfer_learning#cite_note-1" TargetMode="External"/><Relationship Id="rId2" Type="http://schemas.openxmlformats.org/officeDocument/2006/relationships/hyperlink" Target="https://en.wikipedia.org/wiki/Machine_learni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chine_learning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Transfer_learning#cite_note-1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Transfer_learning#cite_note-1" TargetMode="External"/><Relationship Id="rId4" Type="http://schemas.openxmlformats.org/officeDocument/2006/relationships/hyperlink" Target="https://en.wikipedia.org/wiki/Machine_learning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Transfer_learning#cite_note-1" TargetMode="External"/><Relationship Id="rId5" Type="http://schemas.openxmlformats.org/officeDocument/2006/relationships/hyperlink" Target="https://en.wikipedia.org/wiki/Machine_learning" TargetMode="Externa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hyperlink" Target="https://en.wikipedia.org/wiki/Transfer_learning#cite_note-1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Machine_learning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9.tiff"/><Relationship Id="rId4" Type="http://schemas.openxmlformats.org/officeDocument/2006/relationships/image" Target="../media/image16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8.tiff"/><Relationship Id="rId7" Type="http://schemas.openxmlformats.org/officeDocument/2006/relationships/image" Target="../media/image3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9.tiff"/><Relationship Id="rId4" Type="http://schemas.openxmlformats.org/officeDocument/2006/relationships/image" Target="../media/image16.jpeg"/><Relationship Id="rId9" Type="http://schemas.openxmlformats.org/officeDocument/2006/relationships/image" Target="../media/image32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28.tiff"/><Relationship Id="rId7" Type="http://schemas.openxmlformats.org/officeDocument/2006/relationships/image" Target="../media/image33.emf"/><Relationship Id="rId12" Type="http://schemas.openxmlformats.org/officeDocument/2006/relationships/image" Target="../media/image3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1.emf"/><Relationship Id="rId5" Type="http://schemas.openxmlformats.org/officeDocument/2006/relationships/image" Target="../media/image29.tiff"/><Relationship Id="rId10" Type="http://schemas.openxmlformats.org/officeDocument/2006/relationships/image" Target="../media/image30.emf"/><Relationship Id="rId4" Type="http://schemas.openxmlformats.org/officeDocument/2006/relationships/image" Target="../media/image16.jpeg"/><Relationship Id="rId9" Type="http://schemas.openxmlformats.org/officeDocument/2006/relationships/image" Target="../media/image35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13" Type="http://schemas.openxmlformats.org/officeDocument/2006/relationships/image" Target="../media/image36.emf"/><Relationship Id="rId3" Type="http://schemas.openxmlformats.org/officeDocument/2006/relationships/image" Target="../media/image28.tiff"/><Relationship Id="rId7" Type="http://schemas.openxmlformats.org/officeDocument/2006/relationships/image" Target="../media/image33.emf"/><Relationship Id="rId12" Type="http://schemas.openxmlformats.org/officeDocument/2006/relationships/image" Target="../media/image3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1.emf"/><Relationship Id="rId5" Type="http://schemas.openxmlformats.org/officeDocument/2006/relationships/image" Target="../media/image29.tiff"/><Relationship Id="rId15" Type="http://schemas.openxmlformats.org/officeDocument/2006/relationships/image" Target="../media/image38.emf"/><Relationship Id="rId10" Type="http://schemas.openxmlformats.org/officeDocument/2006/relationships/image" Target="../media/image30.emf"/><Relationship Id="rId4" Type="http://schemas.openxmlformats.org/officeDocument/2006/relationships/image" Target="../media/image16.jpeg"/><Relationship Id="rId9" Type="http://schemas.openxmlformats.org/officeDocument/2006/relationships/image" Target="../media/image35.emf"/><Relationship Id="rId14" Type="http://schemas.openxmlformats.org/officeDocument/2006/relationships/image" Target="../media/image37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9.png"/><Relationship Id="rId7" Type="http://schemas.microsoft.com/office/2007/relationships/hdphoto" Target="../media/hdphoto4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0.png"/><Relationship Id="rId5" Type="http://schemas.microsoft.com/office/2007/relationships/hdphoto" Target="../media/hdphoto3.wdp"/><Relationship Id="rId10" Type="http://schemas.microsoft.com/office/2007/relationships/hdphoto" Target="../media/hdphoto6.wdp"/><Relationship Id="rId4" Type="http://schemas.microsoft.com/office/2007/relationships/hdphoto" Target="../media/hdphoto2.wdp"/><Relationship Id="rId9" Type="http://schemas.microsoft.com/office/2007/relationships/hdphoto" Target="../media/hdphoto5.wdp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13" Type="http://schemas.openxmlformats.org/officeDocument/2006/relationships/image" Target="../media/image36.emf"/><Relationship Id="rId3" Type="http://schemas.openxmlformats.org/officeDocument/2006/relationships/image" Target="../media/image33.emf"/><Relationship Id="rId7" Type="http://schemas.openxmlformats.org/officeDocument/2006/relationships/image" Target="../media/image21.png"/><Relationship Id="rId12" Type="http://schemas.openxmlformats.org/officeDocument/2006/relationships/image" Target="../media/image3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11" Type="http://schemas.openxmlformats.org/officeDocument/2006/relationships/image" Target="../media/image31.emf"/><Relationship Id="rId5" Type="http://schemas.openxmlformats.org/officeDocument/2006/relationships/image" Target="../media/image16.jpeg"/><Relationship Id="rId15" Type="http://schemas.openxmlformats.org/officeDocument/2006/relationships/image" Target="../media/image38.emf"/><Relationship Id="rId10" Type="http://schemas.openxmlformats.org/officeDocument/2006/relationships/image" Target="../media/image35.emf"/><Relationship Id="rId4" Type="http://schemas.openxmlformats.org/officeDocument/2006/relationships/image" Target="../media/image28.tiff"/><Relationship Id="rId9" Type="http://schemas.openxmlformats.org/officeDocument/2006/relationships/image" Target="../media/image34.emf"/><Relationship Id="rId14" Type="http://schemas.openxmlformats.org/officeDocument/2006/relationships/image" Target="../media/image37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13" Type="http://schemas.openxmlformats.org/officeDocument/2006/relationships/image" Target="../media/image36.emf"/><Relationship Id="rId3" Type="http://schemas.openxmlformats.org/officeDocument/2006/relationships/image" Target="../media/image33.emf"/><Relationship Id="rId7" Type="http://schemas.openxmlformats.org/officeDocument/2006/relationships/image" Target="../media/image21.png"/><Relationship Id="rId12" Type="http://schemas.openxmlformats.org/officeDocument/2006/relationships/image" Target="../media/image3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11" Type="http://schemas.openxmlformats.org/officeDocument/2006/relationships/image" Target="../media/image31.emf"/><Relationship Id="rId5" Type="http://schemas.openxmlformats.org/officeDocument/2006/relationships/image" Target="../media/image16.jpeg"/><Relationship Id="rId15" Type="http://schemas.openxmlformats.org/officeDocument/2006/relationships/image" Target="../media/image38.emf"/><Relationship Id="rId10" Type="http://schemas.openxmlformats.org/officeDocument/2006/relationships/image" Target="../media/image35.emf"/><Relationship Id="rId4" Type="http://schemas.openxmlformats.org/officeDocument/2006/relationships/image" Target="../media/image28.tiff"/><Relationship Id="rId9" Type="http://schemas.openxmlformats.org/officeDocument/2006/relationships/image" Target="../media/image34.emf"/><Relationship Id="rId14" Type="http://schemas.openxmlformats.org/officeDocument/2006/relationships/image" Target="../media/image37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13" Type="http://schemas.openxmlformats.org/officeDocument/2006/relationships/image" Target="../media/image36.emf"/><Relationship Id="rId3" Type="http://schemas.openxmlformats.org/officeDocument/2006/relationships/image" Target="../media/image33.emf"/><Relationship Id="rId7" Type="http://schemas.openxmlformats.org/officeDocument/2006/relationships/image" Target="../media/image21.png"/><Relationship Id="rId12" Type="http://schemas.openxmlformats.org/officeDocument/2006/relationships/image" Target="../media/image3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11" Type="http://schemas.openxmlformats.org/officeDocument/2006/relationships/image" Target="../media/image31.emf"/><Relationship Id="rId5" Type="http://schemas.openxmlformats.org/officeDocument/2006/relationships/image" Target="../media/image16.jpeg"/><Relationship Id="rId15" Type="http://schemas.openxmlformats.org/officeDocument/2006/relationships/image" Target="../media/image38.emf"/><Relationship Id="rId10" Type="http://schemas.openxmlformats.org/officeDocument/2006/relationships/image" Target="../media/image35.emf"/><Relationship Id="rId4" Type="http://schemas.openxmlformats.org/officeDocument/2006/relationships/image" Target="../media/image28.tiff"/><Relationship Id="rId9" Type="http://schemas.openxmlformats.org/officeDocument/2006/relationships/image" Target="../media/image34.emf"/><Relationship Id="rId14" Type="http://schemas.openxmlformats.org/officeDocument/2006/relationships/image" Target="../media/image37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4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tiff"/><Relationship Id="rId5" Type="http://schemas.openxmlformats.org/officeDocument/2006/relationships/image" Target="../media/image21.tiff"/><Relationship Id="rId4" Type="http://schemas.openxmlformats.org/officeDocument/2006/relationships/image" Target="../media/image4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tiff"/><Relationship Id="rId5" Type="http://schemas.openxmlformats.org/officeDocument/2006/relationships/image" Target="../media/image21.tiff"/><Relationship Id="rId4" Type="http://schemas.openxmlformats.org/officeDocument/2006/relationships/image" Target="../media/image42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tiff"/><Relationship Id="rId5" Type="http://schemas.openxmlformats.org/officeDocument/2006/relationships/image" Target="../media/image44.tiff"/><Relationship Id="rId4" Type="http://schemas.openxmlformats.org/officeDocument/2006/relationships/image" Target="../media/image21.tif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1889992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CNNs: So what is the problem?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03706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dirty="0"/>
              <a:t>IMAGENET has more than a </a:t>
            </a:r>
            <a:r>
              <a:rPr lang="en-IN" dirty="0"/>
              <a:t>14 </a:t>
            </a:r>
            <a:r>
              <a:rPr lang="en" dirty="0"/>
              <a:t>million label images and more than 1000 categories.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dirty="0"/>
              <a:t>However, the </a:t>
            </a:r>
            <a:r>
              <a:rPr lang="en" dirty="0" err="1"/>
              <a:t>imagenet</a:t>
            </a:r>
            <a:r>
              <a:rPr lang="en" dirty="0"/>
              <a:t> challenge is only a very tiny subset of all possible categories for which we may not have a lot of training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Eg.</a:t>
            </a:r>
            <a:r>
              <a:rPr lang="en-US" dirty="0"/>
              <a:t> Can you guess the animals in the images below?</a:t>
            </a:r>
            <a:endParaRPr lang="en" dirty="0"/>
          </a:p>
          <a:p>
            <a:pPr>
              <a:spcBef>
                <a:spcPts val="2133"/>
              </a:spcBef>
            </a:pPr>
            <a:endParaRPr lang="en-US" dirty="0"/>
          </a:p>
          <a:p>
            <a:pPr>
              <a:spcBef>
                <a:spcPts val="2133"/>
              </a:spcBef>
            </a:pPr>
            <a:endParaRPr lang="en-US" dirty="0"/>
          </a:p>
          <a:p>
            <a:pPr>
              <a:spcBef>
                <a:spcPts val="2133"/>
              </a:spcBef>
            </a:pPr>
            <a:endParaRPr lang="en" dirty="0"/>
          </a:p>
          <a:p>
            <a:endParaRPr lang="en-US" dirty="0"/>
          </a:p>
        </p:txBody>
      </p:sp>
      <p:pic>
        <p:nvPicPr>
          <p:cNvPr id="8" name="Picture 12" descr="ute animals: mexican axolots">
            <a:extLst>
              <a:ext uri="{FF2B5EF4-FFF2-40B4-BE49-F238E27FC236}">
                <a16:creationId xmlns:a16="http://schemas.microsoft.com/office/drawing/2014/main" id="{7ECA561F-64F1-C84E-B53F-59262EE26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576" y="4204840"/>
            <a:ext cx="2904659" cy="2009980"/>
          </a:xfrm>
          <a:prstGeom prst="rect">
            <a:avLst/>
          </a:prstGeom>
          <a:noFill/>
          <a:ln w="571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ute animals: tree kangaroo">
            <a:extLst>
              <a:ext uri="{FF2B5EF4-FFF2-40B4-BE49-F238E27FC236}">
                <a16:creationId xmlns:a16="http://schemas.microsoft.com/office/drawing/2014/main" id="{EDD175A3-57D2-604D-9734-E7B96C447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590" y="4204840"/>
            <a:ext cx="2904658" cy="2009980"/>
          </a:xfrm>
          <a:prstGeom prst="rect">
            <a:avLst/>
          </a:prstGeom>
          <a:noFill/>
          <a:ln w="571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utest animals in the world: Pudu deer">
            <a:extLst>
              <a:ext uri="{FF2B5EF4-FFF2-40B4-BE49-F238E27FC236}">
                <a16:creationId xmlns:a16="http://schemas.microsoft.com/office/drawing/2014/main" id="{3BF8E323-D727-C447-AF80-43249A98A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452" y="4235479"/>
            <a:ext cx="3133971" cy="1948702"/>
          </a:xfrm>
          <a:prstGeom prst="rect">
            <a:avLst/>
          </a:prstGeom>
          <a:noFill/>
          <a:ln w="571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F297F-3E00-5E41-9379-C176E2C2F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667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 Rarest Animals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286360" y="1015061"/>
            <a:ext cx="2279567" cy="4479010"/>
            <a:chOff x="1286360" y="1015061"/>
            <a:chExt cx="2279567" cy="4479010"/>
          </a:xfrm>
        </p:grpSpPr>
        <p:sp>
          <p:nvSpPr>
            <p:cNvPr id="5" name="Rectangle 4"/>
            <p:cNvSpPr/>
            <p:nvPr/>
          </p:nvSpPr>
          <p:spPr>
            <a:xfrm>
              <a:off x="1286360" y="1015061"/>
              <a:ext cx="2279567" cy="4479010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12" descr="ute animals: mexican axolot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77" y="1157119"/>
              <a:ext cx="1787992" cy="1317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ute animals: tree kangaro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79" y="2616798"/>
              <a:ext cx="1786789" cy="1316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0" descr="utest animals in the world: Pudu dee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77" y="4066043"/>
              <a:ext cx="1783080" cy="1180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DE07CD9-2629-6F4A-AE8C-E49D939CE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81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 Rarest Animals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286360" y="1015061"/>
            <a:ext cx="2279567" cy="4479010"/>
            <a:chOff x="1286360" y="1015061"/>
            <a:chExt cx="2279567" cy="4479010"/>
          </a:xfrm>
        </p:grpSpPr>
        <p:sp>
          <p:nvSpPr>
            <p:cNvPr id="5" name="Rectangle 4"/>
            <p:cNvSpPr/>
            <p:nvPr/>
          </p:nvSpPr>
          <p:spPr>
            <a:xfrm>
              <a:off x="1286360" y="1015061"/>
              <a:ext cx="2279567" cy="4479010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12" descr="ute animals: mexican axolot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77" y="1157119"/>
              <a:ext cx="1787992" cy="1317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ute animals: tree kangaro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79" y="2616798"/>
              <a:ext cx="1786789" cy="1316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0" descr="utest animals in the world: Pudu dee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77" y="4066043"/>
              <a:ext cx="1783080" cy="1180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TextBox 31"/>
          <p:cNvSpPr txBox="1"/>
          <p:nvPr/>
        </p:nvSpPr>
        <p:spPr>
          <a:xfrm>
            <a:off x="1972180" y="5803478"/>
            <a:ext cx="5807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Number of parameters: 134,268,737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Data Set: Few hundred images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684744" y="1015061"/>
            <a:ext cx="7489535" cy="4479010"/>
            <a:chOff x="3684744" y="1015061"/>
            <a:chExt cx="7489535" cy="4479010"/>
          </a:xfrm>
        </p:grpSpPr>
        <p:pic>
          <p:nvPicPr>
            <p:cNvPr id="4106" name="Picture 10" descr="ig. A1. The standard VGG-16 network architecture as ...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4744" y="1015061"/>
              <a:ext cx="7489535" cy="4479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9644908" y="1023876"/>
              <a:ext cx="12014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VGG16</a:t>
              </a:r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DE07CD9-2629-6F4A-AE8C-E49D939CE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538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 Rarest Animals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286360" y="1015061"/>
            <a:ext cx="2279567" cy="4479010"/>
            <a:chOff x="1286360" y="1015061"/>
            <a:chExt cx="2279567" cy="4479010"/>
          </a:xfrm>
        </p:grpSpPr>
        <p:sp>
          <p:nvSpPr>
            <p:cNvPr id="5" name="Rectangle 4"/>
            <p:cNvSpPr/>
            <p:nvPr/>
          </p:nvSpPr>
          <p:spPr>
            <a:xfrm>
              <a:off x="1286360" y="1015061"/>
              <a:ext cx="2279567" cy="4479010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12" descr="ute animals: mexican axolot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77" y="1157119"/>
              <a:ext cx="1787992" cy="1317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ute animals: tree kangaro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79" y="2616798"/>
              <a:ext cx="1786789" cy="1316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0" descr="utest animals in the world: Pudu dee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77" y="4066043"/>
              <a:ext cx="1783080" cy="1180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TextBox 31"/>
          <p:cNvSpPr txBox="1"/>
          <p:nvPr/>
        </p:nvSpPr>
        <p:spPr>
          <a:xfrm>
            <a:off x="1972180" y="5803478"/>
            <a:ext cx="5807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Number of parameters: 134,268,737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Data Set: Few hundred images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684744" y="1015061"/>
            <a:ext cx="7489535" cy="4479010"/>
            <a:chOff x="3684744" y="1015061"/>
            <a:chExt cx="7489535" cy="4479010"/>
          </a:xfrm>
        </p:grpSpPr>
        <p:pic>
          <p:nvPicPr>
            <p:cNvPr id="4106" name="Picture 10" descr="ig. A1. The standard VGG-16 network architecture as ...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4744" y="1015061"/>
              <a:ext cx="7489535" cy="4479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9644908" y="1023876"/>
              <a:ext cx="12014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VGG16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298450" y="2966585"/>
            <a:ext cx="7204952" cy="110799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C00000"/>
                </a:solidFill>
              </a:rPr>
              <a:t>NOT ENOUGH DATA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DE07CD9-2629-6F4A-AE8C-E49D939CE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675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 Cats, Dogs, Chinchillas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8386" y="983807"/>
            <a:ext cx="2527542" cy="4479010"/>
          </a:xfrm>
          <a:prstGeom prst="rect">
            <a:avLst/>
          </a:prstGeom>
          <a:solidFill>
            <a:srgbClr val="F9F9F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743" y="1115394"/>
            <a:ext cx="2209657" cy="1356729"/>
          </a:xfrm>
          <a:prstGeom prst="rect">
            <a:avLst/>
          </a:prstGeom>
        </p:spPr>
      </p:pic>
      <p:pic>
        <p:nvPicPr>
          <p:cNvPr id="7170" name="Picture 2" descr="og food recall: Here are all the brands and products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743" y="2541722"/>
            <a:ext cx="2209657" cy="131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742" y="3928677"/>
            <a:ext cx="2209657" cy="13562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644908" y="1023876"/>
            <a:ext cx="1201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VGG16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B6533-E975-8147-A140-76A58C810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91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 Cats, Dogs, Chinchillas </a:t>
            </a:r>
            <a:r>
              <a:rPr lang="en-US" dirty="0" err="1"/>
              <a:t>etc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038386" y="983807"/>
            <a:ext cx="10135894" cy="4479010"/>
            <a:chOff x="708331" y="1131376"/>
            <a:chExt cx="10956985" cy="5005953"/>
          </a:xfrm>
        </p:grpSpPr>
        <p:sp>
          <p:nvSpPr>
            <p:cNvPr id="5" name="Rectangle 4"/>
            <p:cNvSpPr/>
            <p:nvPr/>
          </p:nvSpPr>
          <p:spPr>
            <a:xfrm>
              <a:off x="708331" y="1131376"/>
              <a:ext cx="2732294" cy="5005953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06" name="Picture 10" descr="ig. A1. The standard VGG-16 network architecture as ...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9066" y="1131376"/>
              <a:ext cx="8096250" cy="5005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TextBox 31"/>
          <p:cNvSpPr txBox="1"/>
          <p:nvPr/>
        </p:nvSpPr>
        <p:spPr>
          <a:xfrm>
            <a:off x="2805193" y="5892584"/>
            <a:ext cx="5672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Number of parameters: 134,268,737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Enough training data. ImageNet approximate 1.2M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743" y="1115394"/>
            <a:ext cx="2209657" cy="1356729"/>
          </a:xfrm>
          <a:prstGeom prst="rect">
            <a:avLst/>
          </a:prstGeom>
        </p:spPr>
      </p:pic>
      <p:pic>
        <p:nvPicPr>
          <p:cNvPr id="7170" name="Picture 2" descr="og food recall: Here are all the brands and products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743" y="2541722"/>
            <a:ext cx="2209657" cy="131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5742" y="3928677"/>
            <a:ext cx="2209657" cy="13562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644908" y="1023876"/>
            <a:ext cx="1201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VGG16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B6533-E975-8147-A140-76A58C810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43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 Cats, Dogs, Chinchillas </a:t>
            </a:r>
            <a:r>
              <a:rPr lang="en-US" dirty="0" err="1"/>
              <a:t>etc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038386" y="983807"/>
            <a:ext cx="10135894" cy="4479010"/>
            <a:chOff x="708331" y="1131376"/>
            <a:chExt cx="10956985" cy="5005953"/>
          </a:xfrm>
        </p:grpSpPr>
        <p:sp>
          <p:nvSpPr>
            <p:cNvPr id="5" name="Rectangle 4"/>
            <p:cNvSpPr/>
            <p:nvPr/>
          </p:nvSpPr>
          <p:spPr>
            <a:xfrm>
              <a:off x="708331" y="1131376"/>
              <a:ext cx="2732294" cy="5005953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06" name="Picture 10" descr="ig. A1. The standard VGG-16 network architecture as ...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9066" y="1131376"/>
              <a:ext cx="8096250" cy="5005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TextBox 31"/>
          <p:cNvSpPr txBox="1"/>
          <p:nvPr/>
        </p:nvSpPr>
        <p:spPr>
          <a:xfrm>
            <a:off x="2805193" y="5892584"/>
            <a:ext cx="5672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Number of parameters: 134,268,737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Enough training data. ImageNet approximate 1.2M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743" y="1115394"/>
            <a:ext cx="2209657" cy="1356729"/>
          </a:xfrm>
          <a:prstGeom prst="rect">
            <a:avLst/>
          </a:prstGeom>
        </p:spPr>
      </p:pic>
      <p:pic>
        <p:nvPicPr>
          <p:cNvPr id="7170" name="Picture 2" descr="og food recall: Here are all the brands and products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743" y="2541722"/>
            <a:ext cx="2209657" cy="131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5742" y="3928677"/>
            <a:ext cx="2209657" cy="13562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644908" y="1023876"/>
            <a:ext cx="1201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VGG16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78517" y="2541722"/>
            <a:ext cx="7204952" cy="110799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C00000"/>
                </a:solidFill>
              </a:rPr>
              <a:t>TAKES TOO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B6533-E975-8147-A140-76A58C810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457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C25DD8-F781-4D42-809B-9F300F386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time for SOTAs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E82A4-26F4-6F46-A036-917EF4753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661" y="852756"/>
            <a:ext cx="9174678" cy="600524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281F59-4943-1E44-B12C-4CF74820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258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Transfer Learning</a:t>
            </a:r>
            <a:r>
              <a:rPr lang="en-US" dirty="0"/>
              <a:t> To The Rescue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037062"/>
          </a:xfrm>
        </p:spPr>
        <p:txBody>
          <a:bodyPr/>
          <a:lstStyle/>
          <a:p>
            <a:r>
              <a:rPr lang="en" dirty="0"/>
              <a:t>How do you </a:t>
            </a:r>
            <a:r>
              <a:rPr lang="en-US" dirty="0"/>
              <a:t>build </a:t>
            </a:r>
            <a:r>
              <a:rPr lang="en" dirty="0"/>
              <a:t>an image classifier that can be trained in a few minutes</a:t>
            </a:r>
            <a:r>
              <a:rPr lang="en-US" dirty="0"/>
              <a:t> </a:t>
            </a:r>
            <a:r>
              <a:rPr lang="en" dirty="0"/>
              <a:t>on a CPU</a:t>
            </a:r>
            <a:r>
              <a:rPr lang="en-US" dirty="0"/>
              <a:t> with very little data</a:t>
            </a:r>
            <a:r>
              <a:rPr lang="en" dirty="0"/>
              <a:t>?</a:t>
            </a:r>
            <a:r>
              <a:rPr lang="en-US" dirty="0"/>
              <a:t> </a:t>
            </a:r>
            <a:endParaRPr lang="en" dirty="0"/>
          </a:p>
          <a:p>
            <a:pPr>
              <a:spcBef>
                <a:spcPts val="2133"/>
              </a:spcBef>
            </a:pPr>
            <a:endParaRPr lang="en-US" dirty="0"/>
          </a:p>
          <a:p>
            <a:pPr>
              <a:spcBef>
                <a:spcPts val="2133"/>
              </a:spcBef>
            </a:pPr>
            <a:endParaRPr lang="en-US" dirty="0"/>
          </a:p>
          <a:p>
            <a:pPr>
              <a:spcBef>
                <a:spcPts val="2133"/>
              </a:spcBef>
            </a:pPr>
            <a:endParaRPr lang="en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0BE905-2288-BB43-B5F8-1E689C514B22}"/>
              </a:ext>
            </a:extLst>
          </p:cNvPr>
          <p:cNvSpPr txBox="1"/>
          <p:nvPr/>
        </p:nvSpPr>
        <p:spPr>
          <a:xfrm>
            <a:off x="4986866" y="1847426"/>
            <a:ext cx="2020105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700" dirty="0">
                <a:latin typeface="Karla" panose="020B0004030503030003" pitchFamily="34" charset="77"/>
              </a:rPr>
              <a:t>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EC432-4917-4947-981D-9D2BCFAEC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231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 of  Transfer Learning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298941" y="1220470"/>
            <a:ext cx="5538952" cy="26776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Wikipedia: </a:t>
            </a:r>
          </a:p>
          <a:p>
            <a:r>
              <a:rPr lang="en-US" sz="2400" b="1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Transfer learning (TL)</a:t>
            </a:r>
            <a:r>
              <a:rPr lang="en-US" sz="2400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 is a research problem in </a:t>
            </a:r>
            <a:r>
              <a:rPr lang="en-US" sz="2400" dirty="0">
                <a:solidFill>
                  <a:srgbClr val="0B0080"/>
                </a:solidFill>
                <a:latin typeface="Karla" charset="0"/>
                <a:ea typeface="Karla" charset="0"/>
                <a:cs typeface="Karla" charset="0"/>
                <a:hlinkClick r:id="rId2" tooltip="Machine learning"/>
              </a:rPr>
              <a:t>machine learning</a:t>
            </a:r>
            <a:r>
              <a:rPr lang="en-US" sz="2400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 (ML) that focuses on storing knowledge gained while solving one problem and applying it to a different but related problem.</a:t>
            </a:r>
            <a:r>
              <a:rPr lang="en-US" sz="2400" baseline="30000" dirty="0">
                <a:solidFill>
                  <a:srgbClr val="0B0080"/>
                </a:solidFill>
                <a:latin typeface="Karla" charset="0"/>
                <a:ea typeface="Karla" charset="0"/>
                <a:cs typeface="Karla" charset="0"/>
                <a:hlinkClick r:id="rId3"/>
              </a:rPr>
              <a:t>[1]</a:t>
            </a:r>
            <a:r>
              <a:rPr lang="en-US" sz="2400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 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2CAA29-05B6-1E42-8DE8-CC2F32B3E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822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35004"/>
            <a:ext cx="10972800" cy="767276"/>
          </a:xfrm>
        </p:spPr>
        <p:txBody>
          <a:bodyPr/>
          <a:lstStyle/>
          <a:p>
            <a:pPr algn="l"/>
            <a:r>
              <a:rPr lang="en-US" dirty="0"/>
              <a:t>Workshop Overview for Day 1</a:t>
            </a:r>
          </a:p>
        </p:txBody>
      </p:sp>
      <p:sp>
        <p:nvSpPr>
          <p:cNvPr id="11" name="Google Shape;68;p14"/>
          <p:cNvSpPr/>
          <p:nvPr/>
        </p:nvSpPr>
        <p:spPr>
          <a:xfrm>
            <a:off x="681353" y="1051744"/>
            <a:ext cx="2735782" cy="136158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Intro Lecture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9:00</a:t>
            </a:r>
            <a:r>
              <a:rPr lang="en" sz="2000" dirty="0"/>
              <a:t> - 10:</a:t>
            </a:r>
            <a:r>
              <a:rPr lang="en-US" sz="2000" dirty="0"/>
              <a:t>00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Pavlos</a:t>
            </a:r>
            <a:endParaRPr sz="2000" dirty="0"/>
          </a:p>
        </p:txBody>
      </p:sp>
      <p:sp>
        <p:nvSpPr>
          <p:cNvPr id="12" name="Google Shape;69;p14"/>
          <p:cNvSpPr/>
          <p:nvPr/>
        </p:nvSpPr>
        <p:spPr>
          <a:xfrm>
            <a:off x="4606312" y="1028514"/>
            <a:ext cx="2735782" cy="1361589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fontAlgn="base"/>
            <a:r>
              <a:rPr lang="en-US" sz="2000" dirty="0"/>
              <a:t>Keynote Address</a:t>
            </a:r>
          </a:p>
          <a:p>
            <a:pPr algn="ctr" fontAlgn="base"/>
            <a:r>
              <a:rPr lang="en-US" sz="2000" dirty="0"/>
              <a:t>10:00 – 11:00</a:t>
            </a:r>
          </a:p>
          <a:p>
            <a:pPr algn="ctr" fontAlgn="base"/>
            <a:r>
              <a:rPr lang="en-US" sz="2000" dirty="0"/>
              <a:t> Latanya Sweeney</a:t>
            </a:r>
          </a:p>
        </p:txBody>
      </p:sp>
      <p:sp>
        <p:nvSpPr>
          <p:cNvPr id="13" name="Google Shape;70;p14"/>
          <p:cNvSpPr/>
          <p:nvPr/>
        </p:nvSpPr>
        <p:spPr>
          <a:xfrm>
            <a:off x="8433491" y="1028514"/>
            <a:ext cx="3162356" cy="1361589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base"/>
            <a:r>
              <a:rPr lang="en-US" sz="2000" dirty="0"/>
              <a:t>Basic Transfer Learning </a:t>
            </a:r>
          </a:p>
          <a:p>
            <a:pPr lvl="0" algn="ctr"/>
            <a:r>
              <a:rPr lang="en-US" sz="2000" dirty="0"/>
              <a:t>11:00 - 12:30</a:t>
            </a:r>
          </a:p>
          <a:p>
            <a:pPr lvl="0" algn="ctr"/>
            <a:r>
              <a:rPr lang="en-US" sz="2000" dirty="0"/>
              <a:t>Marios</a:t>
            </a:r>
          </a:p>
        </p:txBody>
      </p:sp>
      <p:sp>
        <p:nvSpPr>
          <p:cNvPr id="14" name="Google Shape;71;p14"/>
          <p:cNvSpPr/>
          <p:nvPr/>
        </p:nvSpPr>
        <p:spPr>
          <a:xfrm>
            <a:off x="4606312" y="4912461"/>
            <a:ext cx="2735782" cy="1380159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Network Distillation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2</a:t>
            </a:r>
            <a:r>
              <a:rPr lang="en" sz="2000" dirty="0"/>
              <a:t>:</a:t>
            </a:r>
            <a:r>
              <a:rPr lang="en-US" sz="2000" dirty="0"/>
              <a:t>00</a:t>
            </a:r>
            <a:r>
              <a:rPr lang="en" sz="2000" dirty="0"/>
              <a:t> - </a:t>
            </a:r>
            <a:r>
              <a:rPr lang="en-US" sz="2000" dirty="0"/>
              <a:t>2</a:t>
            </a:r>
            <a:r>
              <a:rPr lang="en" sz="2000" dirty="0"/>
              <a:t>:</a:t>
            </a:r>
            <a:r>
              <a:rPr lang="en-US" sz="2000" dirty="0"/>
              <a:t>45</a:t>
            </a:r>
            <a:endParaRPr sz="2000" dirty="0"/>
          </a:p>
          <a:p>
            <a:pPr algn="ctr"/>
            <a:r>
              <a:rPr lang="en-US" sz="2000" dirty="0"/>
              <a:t>Hayden</a:t>
            </a:r>
          </a:p>
        </p:txBody>
      </p:sp>
      <p:sp>
        <p:nvSpPr>
          <p:cNvPr id="15" name="Google Shape;72;p14"/>
          <p:cNvSpPr/>
          <p:nvPr/>
        </p:nvSpPr>
        <p:spPr>
          <a:xfrm>
            <a:off x="8552329" y="3235500"/>
            <a:ext cx="3043518" cy="831564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Lunch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12:</a:t>
            </a:r>
            <a:r>
              <a:rPr lang="en-US" sz="2000" dirty="0"/>
              <a:t>30</a:t>
            </a:r>
            <a:r>
              <a:rPr lang="en" sz="2000" dirty="0"/>
              <a:t> - 1:</a:t>
            </a:r>
            <a:r>
              <a:rPr lang="en-US" sz="2000" dirty="0"/>
              <a:t>30</a:t>
            </a:r>
            <a:endParaRPr sz="2000" dirty="0"/>
          </a:p>
        </p:txBody>
      </p:sp>
      <p:sp>
        <p:nvSpPr>
          <p:cNvPr id="16" name="Google Shape;73;p14"/>
          <p:cNvSpPr/>
          <p:nvPr/>
        </p:nvSpPr>
        <p:spPr>
          <a:xfrm>
            <a:off x="681353" y="4831458"/>
            <a:ext cx="2735782" cy="1380159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Project  Time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3</a:t>
            </a:r>
            <a:r>
              <a:rPr lang="en" sz="2000" dirty="0"/>
              <a:t>:</a:t>
            </a:r>
            <a:r>
              <a:rPr lang="en-US" sz="2000" dirty="0"/>
              <a:t>00</a:t>
            </a:r>
            <a:r>
              <a:rPr lang="en" sz="2000" dirty="0"/>
              <a:t> - </a:t>
            </a:r>
            <a:r>
              <a:rPr lang="en-US" sz="2000" dirty="0"/>
              <a:t>4</a:t>
            </a:r>
            <a:r>
              <a:rPr lang="en" sz="2000" dirty="0"/>
              <a:t>:30</a:t>
            </a:r>
            <a:endParaRPr lang="en-US" sz="2000" dirty="0"/>
          </a:p>
          <a:p>
            <a:pPr lvl="0" algn="ctr"/>
            <a:r>
              <a:rPr lang="en-US" sz="2000" dirty="0"/>
              <a:t>Rashmi</a:t>
            </a:r>
            <a:endParaRPr sz="2000" dirty="0"/>
          </a:p>
        </p:txBody>
      </p:sp>
      <p:pic>
        <p:nvPicPr>
          <p:cNvPr id="17" name="Google Shape;7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650311" y="1446189"/>
            <a:ext cx="75753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7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91955" y="5304093"/>
            <a:ext cx="757537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7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16913" y="5304093"/>
            <a:ext cx="75753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7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568891" y="1409119"/>
            <a:ext cx="75753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7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9635900" y="2526451"/>
            <a:ext cx="757538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BF1FFB-A351-F543-B5DF-CEF4BB54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2</a:t>
            </a:fld>
            <a:endParaRPr lang="en-US"/>
          </a:p>
        </p:txBody>
      </p:sp>
      <p:pic>
        <p:nvPicPr>
          <p:cNvPr id="22" name="Google Shape;78;p14">
            <a:extLst>
              <a:ext uri="{FF2B5EF4-FFF2-40B4-BE49-F238E27FC236}">
                <a16:creationId xmlns:a16="http://schemas.microsoft.com/office/drawing/2014/main" id="{20E20595-ACB5-E847-95EC-440A5B27F65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9695319" y="4247342"/>
            <a:ext cx="757538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71;p14">
            <a:extLst>
              <a:ext uri="{FF2B5EF4-FFF2-40B4-BE49-F238E27FC236}">
                <a16:creationId xmlns:a16="http://schemas.microsoft.com/office/drawing/2014/main" id="{251624C0-9F07-274B-9C01-62FC25059DA9}"/>
              </a:ext>
            </a:extLst>
          </p:cNvPr>
          <p:cNvSpPr/>
          <p:nvPr/>
        </p:nvSpPr>
        <p:spPr>
          <a:xfrm>
            <a:off x="8706197" y="4912461"/>
            <a:ext cx="2735782" cy="1380159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Similarity using Embeddings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1</a:t>
            </a:r>
            <a:r>
              <a:rPr lang="en" sz="2000" dirty="0"/>
              <a:t>:</a:t>
            </a:r>
            <a:r>
              <a:rPr lang="en-US" sz="2000" dirty="0"/>
              <a:t>30</a:t>
            </a:r>
            <a:r>
              <a:rPr lang="en" sz="2000" dirty="0"/>
              <a:t> - </a:t>
            </a:r>
            <a:r>
              <a:rPr lang="en-US" sz="2000" dirty="0"/>
              <a:t>2</a:t>
            </a:r>
            <a:r>
              <a:rPr lang="en" sz="2000" dirty="0"/>
              <a:t>:</a:t>
            </a:r>
            <a:r>
              <a:rPr lang="en-US" sz="2000" dirty="0"/>
              <a:t>00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Marios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720024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 of  Transfer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99;p17"/>
              <p:cNvSpPr/>
              <p:nvPr/>
            </p:nvSpPr>
            <p:spPr>
              <a:xfrm>
                <a:off x="1251282" y="1321757"/>
                <a:ext cx="3540468" cy="983600"/>
              </a:xfrm>
              <a:prstGeom prst="rect">
                <a:avLst/>
              </a:prstGeom>
              <a:solidFill>
                <a:srgbClr val="FFF2CC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-US" sz="2400" dirty="0"/>
                  <a:t>Train a </a:t>
                </a:r>
                <a:r>
                  <a:rPr lang="en" sz="2400" dirty="0"/>
                  <a:t>ML </a:t>
                </a:r>
                <a:r>
                  <a:rPr lang="en-US" sz="2400" dirty="0"/>
                  <a:t>m</a:t>
                </a:r>
                <a:r>
                  <a:rPr lang="en" sz="2400" dirty="0"/>
                  <a:t>o</a:t>
                </a:r>
                <a:r>
                  <a:rPr lang="en-US" sz="2400" dirty="0"/>
                  <a:t>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400" dirty="0"/>
                  <a:t> for a task </a:t>
                </a:r>
                <a:r>
                  <a:rPr lang="en-US" sz="2400" i="1" dirty="0">
                    <a:latin typeface="Cambria Math" charset="0"/>
                    <a:ea typeface="Cambria Math" charset="0"/>
                    <a:cs typeface="Cambria Math" charset="0"/>
                  </a:rPr>
                  <a:t>T</a:t>
                </a:r>
                <a:r>
                  <a:rPr lang="en-US" sz="2400" dirty="0"/>
                  <a:t> using a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𝑠</m:t>
                        </m:r>
                      </m:sub>
                    </m:sSub>
                  </m:oMath>
                </a14:m>
                <a:endParaRPr sz="2400" i="1" dirty="0"/>
              </a:p>
            </p:txBody>
          </p:sp>
        </mc:Choice>
        <mc:Fallback xmlns="">
          <p:sp>
            <p:nvSpPr>
              <p:cNvPr id="6" name="Google Shape;99;p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282" y="1321757"/>
                <a:ext cx="3540468" cy="983600"/>
              </a:xfrm>
              <a:prstGeom prst="rect">
                <a:avLst/>
              </a:prstGeom>
              <a:blipFill>
                <a:blip r:embed="rId2"/>
                <a:stretch>
                  <a:fillRect r="-709" b="-3750"/>
                </a:stretch>
              </a:blip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6298941" y="1220470"/>
            <a:ext cx="5538952" cy="26776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Wikipedia: </a:t>
            </a:r>
          </a:p>
          <a:p>
            <a:r>
              <a:rPr lang="en-US" sz="2400" b="1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Transfer learning (TL)</a:t>
            </a:r>
            <a:r>
              <a:rPr lang="en-US" sz="2400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 is a research problem in </a:t>
            </a:r>
            <a:r>
              <a:rPr lang="en-US" sz="2400" dirty="0">
                <a:solidFill>
                  <a:srgbClr val="0B0080"/>
                </a:solidFill>
                <a:latin typeface="Karla" charset="0"/>
                <a:ea typeface="Karla" charset="0"/>
                <a:cs typeface="Karla" charset="0"/>
                <a:hlinkClick r:id="rId3" tooltip="Machine learning"/>
              </a:rPr>
              <a:t>machine learning</a:t>
            </a:r>
            <a:r>
              <a:rPr lang="en-US" sz="2400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 (ML) that focuses on storing knowledge gained while solving one problem and applying it to a different but related problem.</a:t>
            </a:r>
            <a:r>
              <a:rPr lang="en-US" sz="2400" baseline="30000" dirty="0">
                <a:solidFill>
                  <a:srgbClr val="0B0080"/>
                </a:solidFill>
                <a:latin typeface="Karla" charset="0"/>
                <a:ea typeface="Karla" charset="0"/>
                <a:cs typeface="Karla" charset="0"/>
                <a:hlinkClick r:id="rId4"/>
              </a:rPr>
              <a:t>[1]</a:t>
            </a:r>
            <a:r>
              <a:rPr lang="en-US" sz="2400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 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2CAA29-05B6-1E42-8DE8-CC2F32B3E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329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 of  Transfer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99;p17"/>
              <p:cNvSpPr/>
              <p:nvPr/>
            </p:nvSpPr>
            <p:spPr>
              <a:xfrm>
                <a:off x="1251282" y="1321757"/>
                <a:ext cx="3540468" cy="983600"/>
              </a:xfrm>
              <a:prstGeom prst="rect">
                <a:avLst/>
              </a:prstGeom>
              <a:solidFill>
                <a:srgbClr val="FFF2CC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-US" sz="2400" dirty="0"/>
                  <a:t>Train a </a:t>
                </a:r>
                <a:r>
                  <a:rPr lang="en" sz="2400" dirty="0"/>
                  <a:t>ML </a:t>
                </a:r>
                <a:r>
                  <a:rPr lang="en-US" sz="2400" dirty="0"/>
                  <a:t>m</a:t>
                </a:r>
                <a:r>
                  <a:rPr lang="en" sz="2400" dirty="0"/>
                  <a:t>o</a:t>
                </a:r>
                <a:r>
                  <a:rPr lang="en-US" sz="2400" dirty="0"/>
                  <a:t>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400" dirty="0"/>
                  <a:t> for a task </a:t>
                </a:r>
                <a:r>
                  <a:rPr lang="en-US" sz="2400" i="1" dirty="0">
                    <a:latin typeface="Cambria Math" charset="0"/>
                    <a:ea typeface="Cambria Math" charset="0"/>
                    <a:cs typeface="Cambria Math" charset="0"/>
                  </a:rPr>
                  <a:t>T</a:t>
                </a:r>
                <a:r>
                  <a:rPr lang="en-US" sz="2400" dirty="0"/>
                  <a:t> using a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𝑠</m:t>
                        </m:r>
                      </m:sub>
                    </m:sSub>
                  </m:oMath>
                </a14:m>
                <a:endParaRPr sz="2400" i="1" dirty="0"/>
              </a:p>
            </p:txBody>
          </p:sp>
        </mc:Choice>
        <mc:Fallback xmlns="">
          <p:sp>
            <p:nvSpPr>
              <p:cNvPr id="6" name="Google Shape;99;p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282" y="1321757"/>
                <a:ext cx="3540468" cy="983600"/>
              </a:xfrm>
              <a:prstGeom prst="rect">
                <a:avLst/>
              </a:prstGeom>
              <a:blipFill>
                <a:blip r:embed="rId2"/>
                <a:stretch>
                  <a:fillRect r="-709" b="-3750"/>
                </a:stretch>
              </a:blip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02;p17"/>
              <p:cNvSpPr/>
              <p:nvPr/>
            </p:nvSpPr>
            <p:spPr>
              <a:xfrm>
                <a:off x="2054199" y="2769536"/>
                <a:ext cx="3716971" cy="1007791"/>
              </a:xfrm>
              <a:prstGeom prst="rect">
                <a:avLst/>
              </a:prstGeom>
              <a:solidFill>
                <a:srgbClr val="FFF2CC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-US" sz="2400" dirty="0"/>
                  <a:t>Use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400" dirty="0"/>
                  <a:t> on a new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/>
                  <a:t> for the same task </a:t>
                </a:r>
                <a:r>
                  <a:rPr lang="en-US" sz="2400" i="1" dirty="0">
                    <a:latin typeface="Cambria Math" charset="0"/>
                    <a:ea typeface="Cambria Math" charset="0"/>
                    <a:cs typeface="Cambria Math" charset="0"/>
                  </a:rPr>
                  <a:t>T</a:t>
                </a:r>
                <a:r>
                  <a:rPr lang="en-US" sz="2400" dirty="0"/>
                  <a:t> </a:t>
                </a:r>
                <a:endParaRPr sz="2400" dirty="0"/>
              </a:p>
            </p:txBody>
          </p:sp>
        </mc:Choice>
        <mc:Fallback xmlns="">
          <p:sp>
            <p:nvSpPr>
              <p:cNvPr id="7" name="Google Shape;102;p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199" y="2769536"/>
                <a:ext cx="3716971" cy="1007791"/>
              </a:xfrm>
              <a:prstGeom prst="rect">
                <a:avLst/>
              </a:prstGeom>
              <a:blipFill>
                <a:blip r:embed="rId3"/>
                <a:stretch>
                  <a:fillRect l="-673" b="-1190"/>
                </a:stretch>
              </a:blip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Google Shape;110;p17"/>
          <p:cNvCxnSpPr>
            <a:stCxn id="6" idx="1"/>
          </p:cNvCxnSpPr>
          <p:nvPr/>
        </p:nvCxnSpPr>
        <p:spPr>
          <a:xfrm rot="10800000" flipH="1" flipV="1">
            <a:off x="1251282" y="1813556"/>
            <a:ext cx="780500" cy="1416239"/>
          </a:xfrm>
          <a:prstGeom prst="curvedConnector4">
            <a:avLst>
              <a:gd name="adj1" fmla="val -29289"/>
              <a:gd name="adj2" fmla="val 92533"/>
            </a:avLst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9" name="Rectangle 18"/>
          <p:cNvSpPr/>
          <p:nvPr/>
        </p:nvSpPr>
        <p:spPr>
          <a:xfrm>
            <a:off x="6298941" y="1220470"/>
            <a:ext cx="5538952" cy="26776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Wikipedia: </a:t>
            </a:r>
          </a:p>
          <a:p>
            <a:r>
              <a:rPr lang="en-US" sz="2400" b="1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Transfer learning (TL)</a:t>
            </a:r>
            <a:r>
              <a:rPr lang="en-US" sz="2400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 is a research problem in </a:t>
            </a:r>
            <a:r>
              <a:rPr lang="en-US" sz="2400" dirty="0">
                <a:solidFill>
                  <a:srgbClr val="0B0080"/>
                </a:solidFill>
                <a:latin typeface="Karla" charset="0"/>
                <a:ea typeface="Karla" charset="0"/>
                <a:cs typeface="Karla" charset="0"/>
                <a:hlinkClick r:id="rId4" tooltip="Machine learning"/>
              </a:rPr>
              <a:t>machine learning</a:t>
            </a:r>
            <a:r>
              <a:rPr lang="en-US" sz="2400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 (ML) that focuses on storing knowledge gained while solving one problem and applying it to a different but related problem.</a:t>
            </a:r>
            <a:r>
              <a:rPr lang="en-US" sz="2400" baseline="30000" dirty="0">
                <a:solidFill>
                  <a:srgbClr val="0B0080"/>
                </a:solidFill>
                <a:latin typeface="Karla" charset="0"/>
                <a:ea typeface="Karla" charset="0"/>
                <a:cs typeface="Karla" charset="0"/>
                <a:hlinkClick r:id="rId5"/>
              </a:rPr>
              <a:t>[1]</a:t>
            </a:r>
            <a:r>
              <a:rPr lang="en-US" sz="2400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 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2CAA29-05B6-1E42-8DE8-CC2F32B3E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79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 of  Transfer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99;p17"/>
              <p:cNvSpPr/>
              <p:nvPr/>
            </p:nvSpPr>
            <p:spPr>
              <a:xfrm>
                <a:off x="1251282" y="1321757"/>
                <a:ext cx="3540468" cy="983600"/>
              </a:xfrm>
              <a:prstGeom prst="rect">
                <a:avLst/>
              </a:prstGeom>
              <a:solidFill>
                <a:srgbClr val="FFF2CC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-US" sz="2400" dirty="0"/>
                  <a:t>Train a </a:t>
                </a:r>
                <a:r>
                  <a:rPr lang="en" sz="2400" dirty="0"/>
                  <a:t>ML </a:t>
                </a:r>
                <a:r>
                  <a:rPr lang="en-US" sz="2400" dirty="0"/>
                  <a:t>m</a:t>
                </a:r>
                <a:r>
                  <a:rPr lang="en" sz="2400" dirty="0"/>
                  <a:t>o</a:t>
                </a:r>
                <a:r>
                  <a:rPr lang="en-US" sz="2400" dirty="0"/>
                  <a:t>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400" dirty="0"/>
                  <a:t> for a task </a:t>
                </a:r>
                <a:r>
                  <a:rPr lang="en-US" sz="2400" i="1" dirty="0">
                    <a:latin typeface="Cambria Math" charset="0"/>
                    <a:ea typeface="Cambria Math" charset="0"/>
                    <a:cs typeface="Cambria Math" charset="0"/>
                  </a:rPr>
                  <a:t>T</a:t>
                </a:r>
                <a:r>
                  <a:rPr lang="en-US" sz="2400" dirty="0"/>
                  <a:t> using a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𝑠</m:t>
                        </m:r>
                      </m:sub>
                    </m:sSub>
                  </m:oMath>
                </a14:m>
                <a:endParaRPr sz="2400" i="1" dirty="0"/>
              </a:p>
            </p:txBody>
          </p:sp>
        </mc:Choice>
        <mc:Fallback xmlns="">
          <p:sp>
            <p:nvSpPr>
              <p:cNvPr id="6" name="Google Shape;99;p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282" y="1321757"/>
                <a:ext cx="3540468" cy="983600"/>
              </a:xfrm>
              <a:prstGeom prst="rect">
                <a:avLst/>
              </a:prstGeom>
              <a:blipFill>
                <a:blip r:embed="rId2"/>
                <a:stretch>
                  <a:fillRect r="-709" b="-3750"/>
                </a:stretch>
              </a:blip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02;p17"/>
              <p:cNvSpPr/>
              <p:nvPr/>
            </p:nvSpPr>
            <p:spPr>
              <a:xfrm>
                <a:off x="2054199" y="2769536"/>
                <a:ext cx="3716971" cy="1007791"/>
              </a:xfrm>
              <a:prstGeom prst="rect">
                <a:avLst/>
              </a:prstGeom>
              <a:solidFill>
                <a:srgbClr val="FFF2CC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-US" sz="2400" dirty="0"/>
                  <a:t>Use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400" dirty="0"/>
                  <a:t> on a new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/>
                  <a:t> for the same task </a:t>
                </a:r>
                <a:r>
                  <a:rPr lang="en-US" sz="2400" i="1" dirty="0">
                    <a:latin typeface="Cambria Math" charset="0"/>
                    <a:ea typeface="Cambria Math" charset="0"/>
                    <a:cs typeface="Cambria Math" charset="0"/>
                  </a:rPr>
                  <a:t>T</a:t>
                </a:r>
                <a:r>
                  <a:rPr lang="en-US" sz="2400" dirty="0"/>
                  <a:t> </a:t>
                </a:r>
                <a:endParaRPr sz="2400" dirty="0"/>
              </a:p>
            </p:txBody>
          </p:sp>
        </mc:Choice>
        <mc:Fallback xmlns="">
          <p:sp>
            <p:nvSpPr>
              <p:cNvPr id="7" name="Google Shape;102;p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199" y="2769536"/>
                <a:ext cx="3716971" cy="1007791"/>
              </a:xfrm>
              <a:prstGeom prst="rect">
                <a:avLst/>
              </a:prstGeom>
              <a:blipFill>
                <a:blip r:embed="rId3"/>
                <a:stretch>
                  <a:fillRect l="-673" b="-1190"/>
                </a:stretch>
              </a:blip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103;p17"/>
              <p:cNvSpPr/>
              <p:nvPr/>
            </p:nvSpPr>
            <p:spPr>
              <a:xfrm>
                <a:off x="2890434" y="4276068"/>
                <a:ext cx="3971767" cy="943608"/>
              </a:xfrm>
              <a:prstGeom prst="rect">
                <a:avLst/>
              </a:prstGeom>
              <a:solidFill>
                <a:srgbClr val="FFF2CC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-US" sz="2400" dirty="0"/>
                  <a:t>Use part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400" dirty="0"/>
                  <a:t> on original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400" dirty="0"/>
                  <a:t> for a new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8" name="Google Shape;103;p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434" y="4276068"/>
                <a:ext cx="3971767" cy="943608"/>
              </a:xfrm>
              <a:prstGeom prst="rect">
                <a:avLst/>
              </a:prstGeom>
              <a:blipFill>
                <a:blip r:embed="rId4"/>
                <a:stretch>
                  <a:fillRect b="-5128"/>
                </a:stretch>
              </a:blip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Google Shape;110;p17"/>
          <p:cNvCxnSpPr>
            <a:stCxn id="6" idx="1"/>
          </p:cNvCxnSpPr>
          <p:nvPr/>
        </p:nvCxnSpPr>
        <p:spPr>
          <a:xfrm rot="10800000" flipH="1" flipV="1">
            <a:off x="1251282" y="1813556"/>
            <a:ext cx="780500" cy="1416239"/>
          </a:xfrm>
          <a:prstGeom prst="curvedConnector4">
            <a:avLst>
              <a:gd name="adj1" fmla="val -29289"/>
              <a:gd name="adj2" fmla="val 92533"/>
            </a:avLst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" name="Google Shape;111;p17"/>
          <p:cNvCxnSpPr/>
          <p:nvPr/>
        </p:nvCxnSpPr>
        <p:spPr>
          <a:xfrm rot="10800000">
            <a:off x="2054200" y="3379948"/>
            <a:ext cx="836234" cy="1414419"/>
          </a:xfrm>
          <a:prstGeom prst="curvedConnector3">
            <a:avLst>
              <a:gd name="adj1" fmla="val 127337"/>
            </a:avLst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19" name="Rectangle 18"/>
          <p:cNvSpPr/>
          <p:nvPr/>
        </p:nvSpPr>
        <p:spPr>
          <a:xfrm>
            <a:off x="6298941" y="1220470"/>
            <a:ext cx="5538952" cy="26776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Wikipedia: </a:t>
            </a:r>
          </a:p>
          <a:p>
            <a:r>
              <a:rPr lang="en-US" sz="2400" b="1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Transfer learning (TL)</a:t>
            </a:r>
            <a:r>
              <a:rPr lang="en-US" sz="2400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 is a research problem in </a:t>
            </a:r>
            <a:r>
              <a:rPr lang="en-US" sz="2400" dirty="0">
                <a:solidFill>
                  <a:srgbClr val="0B0080"/>
                </a:solidFill>
                <a:latin typeface="Karla" charset="0"/>
                <a:ea typeface="Karla" charset="0"/>
                <a:cs typeface="Karla" charset="0"/>
                <a:hlinkClick r:id="rId5" tooltip="Machine learning"/>
              </a:rPr>
              <a:t>machine learning</a:t>
            </a:r>
            <a:r>
              <a:rPr lang="en-US" sz="2400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 (ML) that focuses on storing knowledge gained while solving one problem and applying it to a different but related problem.</a:t>
            </a:r>
            <a:r>
              <a:rPr lang="en-US" sz="2400" baseline="30000" dirty="0">
                <a:solidFill>
                  <a:srgbClr val="0B0080"/>
                </a:solidFill>
                <a:latin typeface="Karla" charset="0"/>
                <a:ea typeface="Karla" charset="0"/>
                <a:cs typeface="Karla" charset="0"/>
                <a:hlinkClick r:id="rId6"/>
              </a:rPr>
              <a:t>[1]</a:t>
            </a:r>
            <a:r>
              <a:rPr lang="en-US" sz="2400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 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2CAA29-05B6-1E42-8DE8-CC2F32B3E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72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 of  Transfer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99;p17"/>
              <p:cNvSpPr/>
              <p:nvPr/>
            </p:nvSpPr>
            <p:spPr>
              <a:xfrm>
                <a:off x="1251282" y="1321757"/>
                <a:ext cx="3540468" cy="983600"/>
              </a:xfrm>
              <a:prstGeom prst="rect">
                <a:avLst/>
              </a:prstGeom>
              <a:solidFill>
                <a:srgbClr val="FFF2CC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-US" sz="2400" dirty="0"/>
                  <a:t>Train a </a:t>
                </a:r>
                <a:r>
                  <a:rPr lang="en" sz="2400" dirty="0"/>
                  <a:t>ML </a:t>
                </a:r>
                <a:r>
                  <a:rPr lang="en-US" sz="2400" dirty="0"/>
                  <a:t>m</a:t>
                </a:r>
                <a:r>
                  <a:rPr lang="en" sz="2400" dirty="0"/>
                  <a:t>o</a:t>
                </a:r>
                <a:r>
                  <a:rPr lang="en-US" sz="2400" dirty="0"/>
                  <a:t>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400" dirty="0"/>
                  <a:t> for a task </a:t>
                </a:r>
                <a:r>
                  <a:rPr lang="en-US" sz="2400" i="1" dirty="0">
                    <a:latin typeface="Cambria Math" charset="0"/>
                    <a:ea typeface="Cambria Math" charset="0"/>
                    <a:cs typeface="Cambria Math" charset="0"/>
                  </a:rPr>
                  <a:t>T</a:t>
                </a:r>
                <a:r>
                  <a:rPr lang="en-US" sz="2400" dirty="0"/>
                  <a:t> using a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𝑠</m:t>
                        </m:r>
                      </m:sub>
                    </m:sSub>
                  </m:oMath>
                </a14:m>
                <a:endParaRPr sz="2400" i="1" dirty="0"/>
              </a:p>
            </p:txBody>
          </p:sp>
        </mc:Choice>
        <mc:Fallback xmlns="">
          <p:sp>
            <p:nvSpPr>
              <p:cNvPr id="6" name="Google Shape;99;p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282" y="1321757"/>
                <a:ext cx="3540468" cy="983600"/>
              </a:xfrm>
              <a:prstGeom prst="rect">
                <a:avLst/>
              </a:prstGeom>
              <a:blipFill>
                <a:blip r:embed="rId2"/>
                <a:stretch>
                  <a:fillRect r="-709" b="-3750"/>
                </a:stretch>
              </a:blip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02;p17"/>
              <p:cNvSpPr/>
              <p:nvPr/>
            </p:nvSpPr>
            <p:spPr>
              <a:xfrm>
                <a:off x="2054199" y="2769536"/>
                <a:ext cx="3716971" cy="1007791"/>
              </a:xfrm>
              <a:prstGeom prst="rect">
                <a:avLst/>
              </a:prstGeom>
              <a:solidFill>
                <a:srgbClr val="FFF2CC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-US" sz="2400" dirty="0"/>
                  <a:t>Use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400" dirty="0"/>
                  <a:t> on a new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/>
                  <a:t> for the same task </a:t>
                </a:r>
                <a:r>
                  <a:rPr lang="en-US" sz="2400" i="1" dirty="0">
                    <a:latin typeface="Cambria Math" charset="0"/>
                    <a:ea typeface="Cambria Math" charset="0"/>
                    <a:cs typeface="Cambria Math" charset="0"/>
                  </a:rPr>
                  <a:t>T</a:t>
                </a:r>
                <a:r>
                  <a:rPr lang="en-US" sz="2400" dirty="0"/>
                  <a:t> </a:t>
                </a:r>
                <a:endParaRPr sz="2400" dirty="0"/>
              </a:p>
            </p:txBody>
          </p:sp>
        </mc:Choice>
        <mc:Fallback xmlns="">
          <p:sp>
            <p:nvSpPr>
              <p:cNvPr id="7" name="Google Shape;102;p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199" y="2769536"/>
                <a:ext cx="3716971" cy="1007791"/>
              </a:xfrm>
              <a:prstGeom prst="rect">
                <a:avLst/>
              </a:prstGeom>
              <a:blipFill>
                <a:blip r:embed="rId3"/>
                <a:stretch>
                  <a:fillRect l="-673" b="-1190"/>
                </a:stretch>
              </a:blip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103;p17"/>
              <p:cNvSpPr/>
              <p:nvPr/>
            </p:nvSpPr>
            <p:spPr>
              <a:xfrm>
                <a:off x="2890434" y="4276068"/>
                <a:ext cx="3971767" cy="943608"/>
              </a:xfrm>
              <a:prstGeom prst="rect">
                <a:avLst/>
              </a:prstGeom>
              <a:solidFill>
                <a:srgbClr val="FFF2CC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-US" sz="2400" dirty="0"/>
                  <a:t>Use part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400" dirty="0"/>
                  <a:t> on original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400" dirty="0"/>
                  <a:t> for a new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8" name="Google Shape;103;p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434" y="4276068"/>
                <a:ext cx="3971767" cy="943608"/>
              </a:xfrm>
              <a:prstGeom prst="rect">
                <a:avLst/>
              </a:prstGeom>
              <a:blipFill>
                <a:blip r:embed="rId4"/>
                <a:stretch>
                  <a:fillRect b="-5128"/>
                </a:stretch>
              </a:blip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Google Shape;110;p17"/>
          <p:cNvCxnSpPr>
            <a:stCxn id="6" idx="1"/>
          </p:cNvCxnSpPr>
          <p:nvPr/>
        </p:nvCxnSpPr>
        <p:spPr>
          <a:xfrm rot="10800000" flipH="1" flipV="1">
            <a:off x="1251282" y="1813556"/>
            <a:ext cx="780500" cy="1416239"/>
          </a:xfrm>
          <a:prstGeom prst="curvedConnector4">
            <a:avLst>
              <a:gd name="adj1" fmla="val -29289"/>
              <a:gd name="adj2" fmla="val 92533"/>
            </a:avLst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" name="Google Shape;111;p17"/>
          <p:cNvCxnSpPr/>
          <p:nvPr/>
        </p:nvCxnSpPr>
        <p:spPr>
          <a:xfrm rot="10800000">
            <a:off x="2054200" y="3379948"/>
            <a:ext cx="836234" cy="1414419"/>
          </a:xfrm>
          <a:prstGeom prst="curvedConnector3">
            <a:avLst>
              <a:gd name="adj1" fmla="val 127337"/>
            </a:avLst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stealth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113;p17"/>
              <p:cNvSpPr/>
              <p:nvPr/>
            </p:nvSpPr>
            <p:spPr>
              <a:xfrm>
                <a:off x="4230366" y="5597618"/>
                <a:ext cx="4057779" cy="983600"/>
              </a:xfrm>
              <a:prstGeom prst="rect">
                <a:avLst/>
              </a:prstGeom>
              <a:solidFill>
                <a:srgbClr val="FFF2CC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-US" sz="2400" dirty="0"/>
                  <a:t>Use part of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400" dirty="0"/>
                  <a:t> on a new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/>
                  <a:t> for a new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sz="240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8" name="Google Shape;113;p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366" y="5597618"/>
                <a:ext cx="4057779" cy="983600"/>
              </a:xfrm>
              <a:prstGeom prst="rect">
                <a:avLst/>
              </a:prstGeom>
              <a:blipFill>
                <a:blip r:embed="rId5"/>
                <a:stretch>
                  <a:fillRect b="-3704"/>
                </a:stretch>
              </a:blip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Google Shape;117;p17"/>
          <p:cNvCxnSpPr>
            <a:endCxn id="18" idx="1"/>
          </p:cNvCxnSpPr>
          <p:nvPr/>
        </p:nvCxnSpPr>
        <p:spPr>
          <a:xfrm>
            <a:off x="2869287" y="4800154"/>
            <a:ext cx="1361079" cy="1289264"/>
          </a:xfrm>
          <a:prstGeom prst="curvedConnector3">
            <a:avLst>
              <a:gd name="adj1" fmla="val -25153"/>
            </a:avLst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9" name="Rectangle 18"/>
          <p:cNvSpPr/>
          <p:nvPr/>
        </p:nvSpPr>
        <p:spPr>
          <a:xfrm>
            <a:off x="6298941" y="1220470"/>
            <a:ext cx="5538952" cy="26776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Wikipedia: </a:t>
            </a:r>
          </a:p>
          <a:p>
            <a:r>
              <a:rPr lang="en-US" sz="2400" b="1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Transfer learning (TL)</a:t>
            </a:r>
            <a:r>
              <a:rPr lang="en-US" sz="2400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 is a research problem in </a:t>
            </a:r>
            <a:r>
              <a:rPr lang="en-US" sz="2400" dirty="0">
                <a:solidFill>
                  <a:srgbClr val="0B0080"/>
                </a:solidFill>
                <a:latin typeface="Karla" charset="0"/>
                <a:ea typeface="Karla" charset="0"/>
                <a:cs typeface="Karla" charset="0"/>
                <a:hlinkClick r:id="rId6" tooltip="Machine learning"/>
              </a:rPr>
              <a:t>machine learning</a:t>
            </a:r>
            <a:r>
              <a:rPr lang="en-US" sz="2400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 (ML) that focuses on storing knowledge gained while solving one problem and applying it to a different but related problem.</a:t>
            </a:r>
            <a:r>
              <a:rPr lang="en-US" sz="2400" baseline="30000" dirty="0">
                <a:solidFill>
                  <a:srgbClr val="0B0080"/>
                </a:solidFill>
                <a:latin typeface="Karla" charset="0"/>
                <a:ea typeface="Karla" charset="0"/>
                <a:cs typeface="Karla" charset="0"/>
                <a:hlinkClick r:id="rId7"/>
              </a:rPr>
              <a:t>[1]</a:t>
            </a:r>
            <a:r>
              <a:rPr lang="en-US" sz="2400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 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2CAA29-05B6-1E42-8DE8-CC2F32B3E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836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Idea: Representation Learning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15" y="1619495"/>
            <a:ext cx="4234531" cy="423453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05A1E9-ABAB-6342-81D5-8D04B282B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72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Idea: Representation Learning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15" y="1619495"/>
            <a:ext cx="4234531" cy="42345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8894" y="983807"/>
            <a:ext cx="3443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Relatively difficult task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05A1E9-ABAB-6342-81D5-8D04B282B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483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Idea: Representation Learning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15" y="1619495"/>
            <a:ext cx="4234531" cy="42345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8894" y="983807"/>
            <a:ext cx="3443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Relatively difficult task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800462" y="1524605"/>
            <a:ext cx="6765485" cy="4572000"/>
            <a:chOff x="4800462" y="1524605"/>
            <a:chExt cx="6765485" cy="45720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3947" y="1524605"/>
              <a:ext cx="4572000" cy="4572000"/>
            </a:xfrm>
            <a:prstGeom prst="rect">
              <a:avLst/>
            </a:prstGeom>
          </p:spPr>
        </p:pic>
        <p:cxnSp>
          <p:nvCxnSpPr>
            <p:cNvPr id="10" name="Straight Arrow Connector 9"/>
            <p:cNvCxnSpPr/>
            <p:nvPr/>
          </p:nvCxnSpPr>
          <p:spPr>
            <a:xfrm flipV="1">
              <a:off x="5067946" y="3932286"/>
              <a:ext cx="1658318" cy="1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800462" y="2938428"/>
                  <a:ext cx="21614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Tranform: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𝑋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𝑌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→(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𝑟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0462" y="2938428"/>
                  <a:ext cx="2161489" cy="830997"/>
                </a:xfrm>
                <a:prstGeom prst="rect">
                  <a:avLst/>
                </a:prstGeom>
                <a:blipFill>
                  <a:blip r:embed="rId4"/>
                  <a:stretch>
                    <a:fillRect t="-6061"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05A1E9-ABAB-6342-81D5-8D04B282B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652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Idea: Representation Learning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15" y="1619495"/>
            <a:ext cx="4234531" cy="42345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8894" y="983807"/>
            <a:ext cx="3443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Relatively difficult task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01341" y="983807"/>
            <a:ext cx="1757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Easier task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800462" y="1524605"/>
            <a:ext cx="6765485" cy="4572000"/>
            <a:chOff x="4800462" y="1524605"/>
            <a:chExt cx="6765485" cy="45720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3947" y="1524605"/>
              <a:ext cx="4572000" cy="4572000"/>
            </a:xfrm>
            <a:prstGeom prst="rect">
              <a:avLst/>
            </a:prstGeom>
          </p:spPr>
        </p:pic>
        <p:cxnSp>
          <p:nvCxnSpPr>
            <p:cNvPr id="10" name="Straight Arrow Connector 9"/>
            <p:cNvCxnSpPr/>
            <p:nvPr/>
          </p:nvCxnSpPr>
          <p:spPr>
            <a:xfrm flipV="1">
              <a:off x="5067946" y="3932286"/>
              <a:ext cx="1658318" cy="1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800462" y="2938428"/>
                  <a:ext cx="21614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Tranform: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𝑋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𝑌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→(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𝑟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0462" y="2938428"/>
                  <a:ext cx="2161489" cy="830997"/>
                </a:xfrm>
                <a:prstGeom prst="rect">
                  <a:avLst/>
                </a:prstGeom>
                <a:blipFill>
                  <a:blip r:embed="rId4"/>
                  <a:stretch>
                    <a:fillRect t="-6061"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05A1E9-ABAB-6342-81D5-8D04B282B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025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Learning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759530"/>
          </a:xfrm>
        </p:spPr>
        <p:txBody>
          <a:bodyPr/>
          <a:lstStyle/>
          <a:p>
            <a:r>
              <a:rPr lang="en-US" dirty="0"/>
              <a:t>Task</a:t>
            </a:r>
            <a:r>
              <a:rPr lang="en-US"/>
              <a:t>: classify </a:t>
            </a:r>
            <a:r>
              <a:rPr lang="en-US" dirty="0"/>
              <a:t>cars, people, animals and objects</a:t>
            </a:r>
          </a:p>
        </p:txBody>
      </p:sp>
      <p:sp>
        <p:nvSpPr>
          <p:cNvPr id="8" name="Rectangle 7"/>
          <p:cNvSpPr/>
          <p:nvPr/>
        </p:nvSpPr>
        <p:spPr>
          <a:xfrm>
            <a:off x="316642" y="1991527"/>
            <a:ext cx="2278250" cy="3037668"/>
          </a:xfrm>
          <a:prstGeom prst="rect">
            <a:avLst/>
          </a:prstGeom>
          <a:solidFill>
            <a:srgbClr val="F9F9F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77" y="2177505"/>
            <a:ext cx="1501511" cy="1501511"/>
          </a:xfrm>
          <a:prstGeom prst="rect">
            <a:avLst/>
          </a:prstGeom>
        </p:spPr>
      </p:pic>
      <p:pic>
        <p:nvPicPr>
          <p:cNvPr id="13" name="Picture 4" descr="ute animals: tree kangaro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72" y="3021248"/>
            <a:ext cx="1786789" cy="131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372" y="3627433"/>
            <a:ext cx="1977532" cy="113708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214826" y="2456475"/>
            <a:ext cx="1472339" cy="18815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CNN Layer 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10791" y="2456474"/>
            <a:ext cx="1472339" cy="18815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 Layer 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318202" y="2456474"/>
            <a:ext cx="1472339" cy="18815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 Layer 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364396" y="1965953"/>
            <a:ext cx="999044" cy="28814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FCN</a:t>
            </a:r>
          </a:p>
        </p:txBody>
      </p:sp>
      <p:cxnSp>
        <p:nvCxnSpPr>
          <p:cNvPr id="22" name="Straight Arrow Connector 21"/>
          <p:cNvCxnSpPr>
            <a:stCxn id="16" idx="3"/>
            <a:endCxn id="18" idx="1"/>
          </p:cNvCxnSpPr>
          <p:nvPr/>
        </p:nvCxnSpPr>
        <p:spPr>
          <a:xfrm flipV="1">
            <a:off x="4687165" y="3397229"/>
            <a:ext cx="323626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6" idx="1"/>
          </p:cNvCxnSpPr>
          <p:nvPr/>
        </p:nvCxnSpPr>
        <p:spPr>
          <a:xfrm>
            <a:off x="2594891" y="3397229"/>
            <a:ext cx="619935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3"/>
            <a:endCxn id="21" idx="1"/>
          </p:cNvCxnSpPr>
          <p:nvPr/>
        </p:nvCxnSpPr>
        <p:spPr>
          <a:xfrm>
            <a:off x="8790541" y="3397229"/>
            <a:ext cx="573855" cy="946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746169" y="3209403"/>
            <a:ext cx="47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10363440" y="3384606"/>
            <a:ext cx="573855" cy="946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1058320" y="3263460"/>
                <a:ext cx="9880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8320" y="3263460"/>
                <a:ext cx="988027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4938" t="-2174" r="-802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037046-E4AF-544B-87EF-5715CDE5B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43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Learning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759530"/>
          </a:xfrm>
        </p:spPr>
        <p:txBody>
          <a:bodyPr/>
          <a:lstStyle/>
          <a:p>
            <a:r>
              <a:rPr lang="en-US" dirty="0"/>
              <a:t>Task</a:t>
            </a:r>
            <a:r>
              <a:rPr lang="en-US"/>
              <a:t>: classify </a:t>
            </a:r>
            <a:r>
              <a:rPr lang="en-US" dirty="0"/>
              <a:t>cars, people, animals and objects</a:t>
            </a:r>
          </a:p>
        </p:txBody>
      </p:sp>
      <p:sp>
        <p:nvSpPr>
          <p:cNvPr id="8" name="Rectangle 7"/>
          <p:cNvSpPr/>
          <p:nvPr/>
        </p:nvSpPr>
        <p:spPr>
          <a:xfrm>
            <a:off x="316642" y="1991527"/>
            <a:ext cx="2278250" cy="3037668"/>
          </a:xfrm>
          <a:prstGeom prst="rect">
            <a:avLst/>
          </a:prstGeom>
          <a:solidFill>
            <a:srgbClr val="F9F9F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77" y="2177505"/>
            <a:ext cx="1501511" cy="1501511"/>
          </a:xfrm>
          <a:prstGeom prst="rect">
            <a:avLst/>
          </a:prstGeom>
        </p:spPr>
      </p:pic>
      <p:pic>
        <p:nvPicPr>
          <p:cNvPr id="13" name="Picture 4" descr="ute animals: tree kangaro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72" y="3021248"/>
            <a:ext cx="1786789" cy="131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372" y="3627433"/>
            <a:ext cx="1977532" cy="113708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214826" y="2456475"/>
            <a:ext cx="1472339" cy="18815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CNN Layer 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10791" y="2456474"/>
            <a:ext cx="1472339" cy="18815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 Layer 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318202" y="2456474"/>
            <a:ext cx="1472339" cy="18815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 Layer 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364396" y="1965953"/>
            <a:ext cx="999044" cy="28814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FCN</a:t>
            </a:r>
          </a:p>
        </p:txBody>
      </p:sp>
      <p:cxnSp>
        <p:nvCxnSpPr>
          <p:cNvPr id="22" name="Straight Arrow Connector 21"/>
          <p:cNvCxnSpPr>
            <a:stCxn id="16" idx="3"/>
            <a:endCxn id="18" idx="1"/>
          </p:cNvCxnSpPr>
          <p:nvPr/>
        </p:nvCxnSpPr>
        <p:spPr>
          <a:xfrm flipV="1">
            <a:off x="4687165" y="3397229"/>
            <a:ext cx="323626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6" idx="1"/>
          </p:cNvCxnSpPr>
          <p:nvPr/>
        </p:nvCxnSpPr>
        <p:spPr>
          <a:xfrm>
            <a:off x="2594891" y="3397229"/>
            <a:ext cx="619935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3"/>
            <a:endCxn id="21" idx="1"/>
          </p:cNvCxnSpPr>
          <p:nvPr/>
        </p:nvCxnSpPr>
        <p:spPr>
          <a:xfrm>
            <a:off x="8790541" y="3397229"/>
            <a:ext cx="573855" cy="946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746169" y="3209403"/>
            <a:ext cx="47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10363440" y="3384606"/>
            <a:ext cx="573855" cy="946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1058320" y="3263460"/>
                <a:ext cx="9880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8320" y="3263460"/>
                <a:ext cx="988027" cy="276999"/>
              </a:xfrm>
              <a:prstGeom prst="rect">
                <a:avLst/>
              </a:prstGeom>
              <a:blipFill>
                <a:blip r:embed="rId6"/>
                <a:stretch>
                  <a:fillRect l="-5063" r="-759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/>
          <p:cNvGrpSpPr/>
          <p:nvPr/>
        </p:nvGrpSpPr>
        <p:grpSpPr>
          <a:xfrm>
            <a:off x="3354664" y="4929681"/>
            <a:ext cx="1484118" cy="1279794"/>
            <a:chOff x="3354664" y="4929681"/>
            <a:chExt cx="1484118" cy="1279794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54664" y="4929681"/>
              <a:ext cx="1155700" cy="774700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18873" y="5194928"/>
              <a:ext cx="1155700" cy="74930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95782" y="5472875"/>
              <a:ext cx="1143000" cy="736600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037046-E4AF-544B-87EF-5715CDE5B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41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llage of a person&#10;&#10;Description automatically generated with low confidence">
            <a:extLst>
              <a:ext uri="{FF2B5EF4-FFF2-40B4-BE49-F238E27FC236}">
                <a16:creationId xmlns:a16="http://schemas.microsoft.com/office/drawing/2014/main" id="{E35730C3-0BAE-6049-8F3B-8861B8262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659" y="1149494"/>
            <a:ext cx="6078682" cy="455901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3F5F1D-1564-4241-946B-6D702A027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89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Learning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759530"/>
          </a:xfrm>
        </p:spPr>
        <p:txBody>
          <a:bodyPr/>
          <a:lstStyle/>
          <a:p>
            <a:r>
              <a:rPr lang="en-US" dirty="0"/>
              <a:t>Task</a:t>
            </a:r>
            <a:r>
              <a:rPr lang="en-US"/>
              <a:t>: classify </a:t>
            </a:r>
            <a:r>
              <a:rPr lang="en-US" dirty="0"/>
              <a:t>cars, people, animals and objects</a:t>
            </a:r>
          </a:p>
        </p:txBody>
      </p:sp>
      <p:sp>
        <p:nvSpPr>
          <p:cNvPr id="8" name="Rectangle 7"/>
          <p:cNvSpPr/>
          <p:nvPr/>
        </p:nvSpPr>
        <p:spPr>
          <a:xfrm>
            <a:off x="316642" y="1991527"/>
            <a:ext cx="2278250" cy="3037668"/>
          </a:xfrm>
          <a:prstGeom prst="rect">
            <a:avLst/>
          </a:prstGeom>
          <a:solidFill>
            <a:srgbClr val="F9F9F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77" y="2177505"/>
            <a:ext cx="1501511" cy="1501511"/>
          </a:xfrm>
          <a:prstGeom prst="rect">
            <a:avLst/>
          </a:prstGeom>
        </p:spPr>
      </p:pic>
      <p:pic>
        <p:nvPicPr>
          <p:cNvPr id="13" name="Picture 4" descr="ute animals: tree kangaro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72" y="3021248"/>
            <a:ext cx="1786789" cy="131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372" y="3627433"/>
            <a:ext cx="1977532" cy="113708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214826" y="2456475"/>
            <a:ext cx="1472339" cy="18815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CNN Layer 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10791" y="2456474"/>
            <a:ext cx="1472339" cy="18815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 Layer 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318202" y="2456474"/>
            <a:ext cx="1472339" cy="18815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 Layer 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364396" y="1965953"/>
            <a:ext cx="999044" cy="28814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FCN</a:t>
            </a:r>
          </a:p>
        </p:txBody>
      </p:sp>
      <p:cxnSp>
        <p:nvCxnSpPr>
          <p:cNvPr id="22" name="Straight Arrow Connector 21"/>
          <p:cNvCxnSpPr>
            <a:stCxn id="16" idx="3"/>
            <a:endCxn id="18" idx="1"/>
          </p:cNvCxnSpPr>
          <p:nvPr/>
        </p:nvCxnSpPr>
        <p:spPr>
          <a:xfrm flipV="1">
            <a:off x="4687165" y="3397229"/>
            <a:ext cx="323626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6" idx="1"/>
          </p:cNvCxnSpPr>
          <p:nvPr/>
        </p:nvCxnSpPr>
        <p:spPr>
          <a:xfrm>
            <a:off x="2594891" y="3397229"/>
            <a:ext cx="619935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3"/>
            <a:endCxn id="21" idx="1"/>
          </p:cNvCxnSpPr>
          <p:nvPr/>
        </p:nvCxnSpPr>
        <p:spPr>
          <a:xfrm>
            <a:off x="8790541" y="3397229"/>
            <a:ext cx="573855" cy="946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746169" y="3209403"/>
            <a:ext cx="47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10363440" y="3384606"/>
            <a:ext cx="573855" cy="946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1058320" y="3263460"/>
                <a:ext cx="9880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8320" y="3263460"/>
                <a:ext cx="988027" cy="276999"/>
              </a:xfrm>
              <a:prstGeom prst="rect">
                <a:avLst/>
              </a:prstGeom>
              <a:blipFill>
                <a:blip r:embed="rId6"/>
                <a:stretch>
                  <a:fillRect l="-5063" r="-759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/>
          <p:cNvGrpSpPr/>
          <p:nvPr/>
        </p:nvGrpSpPr>
        <p:grpSpPr>
          <a:xfrm>
            <a:off x="5205877" y="4911648"/>
            <a:ext cx="1790516" cy="1391729"/>
            <a:chOff x="5205877" y="4911648"/>
            <a:chExt cx="1790516" cy="1391729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05877" y="4911648"/>
              <a:ext cx="1463040" cy="914400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96613" y="5120307"/>
              <a:ext cx="1397977" cy="9144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62040" y="5388977"/>
              <a:ext cx="1434353" cy="914400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3354664" y="4929681"/>
            <a:ext cx="1484118" cy="1279794"/>
            <a:chOff x="3354664" y="4929681"/>
            <a:chExt cx="1484118" cy="1279794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54664" y="4929681"/>
              <a:ext cx="1155700" cy="774700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18873" y="5194928"/>
              <a:ext cx="1155700" cy="74930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695782" y="5472875"/>
              <a:ext cx="1143000" cy="736600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037046-E4AF-544B-87EF-5715CDE5B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7897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Learning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759530"/>
          </a:xfrm>
        </p:spPr>
        <p:txBody>
          <a:bodyPr/>
          <a:lstStyle/>
          <a:p>
            <a:r>
              <a:rPr lang="en-US" dirty="0"/>
              <a:t>Task</a:t>
            </a:r>
            <a:r>
              <a:rPr lang="en-US"/>
              <a:t>: classify </a:t>
            </a:r>
            <a:r>
              <a:rPr lang="en-US" dirty="0"/>
              <a:t>cars, people, animals and objects</a:t>
            </a:r>
          </a:p>
        </p:txBody>
      </p:sp>
      <p:sp>
        <p:nvSpPr>
          <p:cNvPr id="8" name="Rectangle 7"/>
          <p:cNvSpPr/>
          <p:nvPr/>
        </p:nvSpPr>
        <p:spPr>
          <a:xfrm>
            <a:off x="316642" y="1991527"/>
            <a:ext cx="2278250" cy="3037668"/>
          </a:xfrm>
          <a:prstGeom prst="rect">
            <a:avLst/>
          </a:prstGeom>
          <a:solidFill>
            <a:srgbClr val="F9F9F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77" y="2177505"/>
            <a:ext cx="1501511" cy="1501511"/>
          </a:xfrm>
          <a:prstGeom prst="rect">
            <a:avLst/>
          </a:prstGeom>
        </p:spPr>
      </p:pic>
      <p:pic>
        <p:nvPicPr>
          <p:cNvPr id="13" name="Picture 4" descr="ute animals: tree kangaro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72" y="3021248"/>
            <a:ext cx="1786789" cy="131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372" y="3627433"/>
            <a:ext cx="1977532" cy="113708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214826" y="2456475"/>
            <a:ext cx="1472339" cy="18815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CNN Layer 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10791" y="2456474"/>
            <a:ext cx="1472339" cy="18815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 Layer 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318202" y="2456474"/>
            <a:ext cx="1472339" cy="18815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 Layer 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364396" y="1965953"/>
            <a:ext cx="999044" cy="28814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FCN</a:t>
            </a:r>
          </a:p>
        </p:txBody>
      </p:sp>
      <p:cxnSp>
        <p:nvCxnSpPr>
          <p:cNvPr id="22" name="Straight Arrow Connector 21"/>
          <p:cNvCxnSpPr>
            <a:stCxn id="16" idx="3"/>
            <a:endCxn id="18" idx="1"/>
          </p:cNvCxnSpPr>
          <p:nvPr/>
        </p:nvCxnSpPr>
        <p:spPr>
          <a:xfrm flipV="1">
            <a:off x="4687165" y="3397229"/>
            <a:ext cx="323626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6" idx="1"/>
          </p:cNvCxnSpPr>
          <p:nvPr/>
        </p:nvCxnSpPr>
        <p:spPr>
          <a:xfrm>
            <a:off x="2594891" y="3397229"/>
            <a:ext cx="619935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3"/>
            <a:endCxn id="21" idx="1"/>
          </p:cNvCxnSpPr>
          <p:nvPr/>
        </p:nvCxnSpPr>
        <p:spPr>
          <a:xfrm>
            <a:off x="8790541" y="3397229"/>
            <a:ext cx="573855" cy="946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746169" y="3209403"/>
            <a:ext cx="47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10363440" y="3384606"/>
            <a:ext cx="573855" cy="946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1058320" y="3263460"/>
                <a:ext cx="9880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8320" y="3263460"/>
                <a:ext cx="988027" cy="276999"/>
              </a:xfrm>
              <a:prstGeom prst="rect">
                <a:avLst/>
              </a:prstGeom>
              <a:blipFill>
                <a:blip r:embed="rId6"/>
                <a:stretch>
                  <a:fillRect l="-5063" r="-759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/>
          <p:cNvGrpSpPr/>
          <p:nvPr/>
        </p:nvGrpSpPr>
        <p:grpSpPr>
          <a:xfrm>
            <a:off x="5205877" y="4911648"/>
            <a:ext cx="1790516" cy="1391729"/>
            <a:chOff x="5205877" y="4911648"/>
            <a:chExt cx="1790516" cy="1391729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05877" y="4911648"/>
              <a:ext cx="1463040" cy="914400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96613" y="5120307"/>
              <a:ext cx="1397977" cy="9144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62040" y="5388977"/>
              <a:ext cx="1434353" cy="914400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3354664" y="4929681"/>
            <a:ext cx="1484118" cy="1279794"/>
            <a:chOff x="3354664" y="4929681"/>
            <a:chExt cx="1484118" cy="1279794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54664" y="4929681"/>
              <a:ext cx="1155700" cy="774700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18873" y="5194928"/>
              <a:ext cx="1155700" cy="74930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695782" y="5472875"/>
              <a:ext cx="1143000" cy="736600"/>
            </a:xfrm>
            <a:prstGeom prst="rect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7441908" y="4936601"/>
            <a:ext cx="1766514" cy="1291266"/>
            <a:chOff x="7441908" y="4936601"/>
            <a:chExt cx="1766514" cy="1291266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41908" y="4936601"/>
              <a:ext cx="1415562" cy="914400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30294" y="5141435"/>
              <a:ext cx="1371600" cy="91440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824003" y="5313467"/>
              <a:ext cx="1384419" cy="914400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037046-E4AF-544B-87EF-5715CDE5B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721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Transfer Learning</a:t>
            </a:r>
            <a:r>
              <a:rPr lang="en-US" dirty="0"/>
              <a:t> To The Rescue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037062"/>
          </a:xfrm>
        </p:spPr>
        <p:txBody>
          <a:bodyPr/>
          <a:lstStyle/>
          <a:p>
            <a:r>
              <a:rPr lang="en" dirty="0"/>
              <a:t>How do you make an image classifier that can be trained in a few minutes on a CPU</a:t>
            </a:r>
            <a:r>
              <a:rPr lang="en-US" dirty="0"/>
              <a:t> with very little data</a:t>
            </a:r>
            <a:r>
              <a:rPr lang="en" dirty="0"/>
              <a:t>?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430607-72E4-4F42-BF0F-8F7C7DB9D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673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Transfer Learning</a:t>
            </a:r>
            <a:r>
              <a:rPr lang="en-US" dirty="0"/>
              <a:t> To The Rescue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037062"/>
          </a:xfrm>
        </p:spPr>
        <p:txBody>
          <a:bodyPr/>
          <a:lstStyle/>
          <a:p>
            <a:r>
              <a:rPr lang="en" dirty="0"/>
              <a:t>How do you make an image classifier that can be trained in a few minutes on a CPU</a:t>
            </a:r>
            <a:r>
              <a:rPr lang="en-US" dirty="0"/>
              <a:t> with very little data</a:t>
            </a:r>
            <a:r>
              <a:rPr lang="en" dirty="0"/>
              <a:t>?</a:t>
            </a:r>
          </a:p>
          <a:p>
            <a:pPr>
              <a:spcBef>
                <a:spcPts val="2133"/>
              </a:spcBef>
            </a:pPr>
            <a:r>
              <a:rPr lang="en" b="1" i="1" dirty="0"/>
              <a:t>Use pre-trained models</a:t>
            </a:r>
            <a:r>
              <a:rPr lang="en" dirty="0"/>
              <a:t>, i.e., models with known weights.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430607-72E4-4F42-BF0F-8F7C7DB9D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168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Transfer Learning</a:t>
            </a:r>
            <a:r>
              <a:rPr lang="en-US" dirty="0"/>
              <a:t> To The Rescue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037062"/>
          </a:xfrm>
        </p:spPr>
        <p:txBody>
          <a:bodyPr/>
          <a:lstStyle/>
          <a:p>
            <a:r>
              <a:rPr lang="en" dirty="0"/>
              <a:t>How do you make an image classifier that can be trained in a few minutes on a CPU</a:t>
            </a:r>
            <a:r>
              <a:rPr lang="en-US" dirty="0"/>
              <a:t> with very little data</a:t>
            </a:r>
            <a:r>
              <a:rPr lang="en" dirty="0"/>
              <a:t>?</a:t>
            </a:r>
          </a:p>
          <a:p>
            <a:pPr>
              <a:spcBef>
                <a:spcPts val="2133"/>
              </a:spcBef>
            </a:pPr>
            <a:r>
              <a:rPr lang="en" b="1" i="1" dirty="0"/>
              <a:t>Use pre-trained models</a:t>
            </a:r>
            <a:r>
              <a:rPr lang="en" dirty="0"/>
              <a:t>, i.e., models with known weights.</a:t>
            </a:r>
          </a:p>
          <a:p>
            <a:pPr>
              <a:spcBef>
                <a:spcPts val="2133"/>
              </a:spcBef>
            </a:pPr>
            <a:r>
              <a:rPr lang="en" b="1" dirty="0">
                <a:solidFill>
                  <a:schemeClr val="accent2"/>
                </a:solidFill>
              </a:rPr>
              <a:t>Main Idea: </a:t>
            </a:r>
            <a:r>
              <a:rPr lang="en" dirty="0"/>
              <a:t>earlier layers of a network learn low level features, which can be adapted to new domains by changing weights at later and fully-connected layers.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430607-72E4-4F42-BF0F-8F7C7DB9D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037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Transfer Learning</a:t>
            </a:r>
            <a:r>
              <a:rPr lang="en-US" dirty="0"/>
              <a:t> To The Rescue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037062"/>
          </a:xfrm>
        </p:spPr>
        <p:txBody>
          <a:bodyPr/>
          <a:lstStyle/>
          <a:p>
            <a:r>
              <a:rPr lang="en" dirty="0"/>
              <a:t>How do you make an image classifier that can be trained in a few minutes on a CPU</a:t>
            </a:r>
            <a:r>
              <a:rPr lang="en-US" dirty="0"/>
              <a:t> with very little data</a:t>
            </a:r>
            <a:r>
              <a:rPr lang="en" dirty="0"/>
              <a:t>?</a:t>
            </a:r>
          </a:p>
          <a:p>
            <a:pPr>
              <a:spcBef>
                <a:spcPts val="2133"/>
              </a:spcBef>
            </a:pPr>
            <a:r>
              <a:rPr lang="en" b="1" i="1" dirty="0"/>
              <a:t>Use pre-trained models</a:t>
            </a:r>
            <a:r>
              <a:rPr lang="en" dirty="0"/>
              <a:t>, i.e., models with known weights.</a:t>
            </a:r>
          </a:p>
          <a:p>
            <a:pPr>
              <a:spcBef>
                <a:spcPts val="2133"/>
              </a:spcBef>
            </a:pPr>
            <a:r>
              <a:rPr lang="en" b="1" dirty="0">
                <a:solidFill>
                  <a:schemeClr val="accent2"/>
                </a:solidFill>
              </a:rPr>
              <a:t>Main Idea: </a:t>
            </a:r>
            <a:r>
              <a:rPr lang="en" dirty="0"/>
              <a:t>earlier layers of a network learn low level features, which can be adapted to new domains by changing weights at later and fully-connected layers.</a:t>
            </a:r>
          </a:p>
          <a:p>
            <a:pPr>
              <a:spcBef>
                <a:spcPts val="2133"/>
              </a:spcBef>
              <a:spcAft>
                <a:spcPts val="2133"/>
              </a:spcAft>
            </a:pPr>
            <a:r>
              <a:rPr lang="en" dirty="0">
                <a:solidFill>
                  <a:schemeClr val="accent3">
                    <a:lumMod val="50000"/>
                  </a:schemeClr>
                </a:solidFill>
              </a:rPr>
              <a:t>Example: </a:t>
            </a:r>
            <a:r>
              <a:rPr lang="en" dirty="0"/>
              <a:t>use Image</a:t>
            </a:r>
            <a:r>
              <a:rPr lang="en-US" dirty="0"/>
              <a:t>N</a:t>
            </a:r>
            <a:r>
              <a:rPr lang="en" dirty="0"/>
              <a:t>et trained with </a:t>
            </a:r>
            <a:r>
              <a:rPr lang="en-US" dirty="0"/>
              <a:t>any sophisticated huge network</a:t>
            </a:r>
            <a:r>
              <a:rPr lang="en" dirty="0"/>
              <a:t>. Then retrain it on a few image</a:t>
            </a:r>
            <a:r>
              <a:rPr lang="en-US" dirty="0"/>
              <a:t>s</a:t>
            </a:r>
            <a:endParaRPr lang="en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430607-72E4-4F42-BF0F-8F7C7DB9D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549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Traditional Machine Learning vs Transfer Learning</a:t>
            </a:r>
            <a:br>
              <a:rPr lang="en-US" dirty="0">
                <a:solidFill>
                  <a:prstClr val="black"/>
                </a:solidFill>
              </a:rPr>
            </a:b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9BE93C0-9EB9-8E44-9382-5700F369E27E}"/>
              </a:ext>
            </a:extLst>
          </p:cNvPr>
          <p:cNvGrpSpPr/>
          <p:nvPr/>
        </p:nvGrpSpPr>
        <p:grpSpPr>
          <a:xfrm>
            <a:off x="1109006" y="1576138"/>
            <a:ext cx="1531875" cy="1563646"/>
            <a:chOff x="806173" y="1624796"/>
            <a:chExt cx="2282031" cy="234342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05E905D-264F-AC43-BA57-3D33B08C5B7D}"/>
                </a:ext>
              </a:extLst>
            </p:cNvPr>
            <p:cNvSpPr/>
            <p:nvPr/>
          </p:nvSpPr>
          <p:spPr>
            <a:xfrm>
              <a:off x="806173" y="1624796"/>
              <a:ext cx="2282031" cy="2343428"/>
            </a:xfrm>
            <a:custGeom>
              <a:avLst/>
              <a:gdLst>
                <a:gd name="connsiteX0" fmla="*/ 0 w 2282031"/>
                <a:gd name="connsiteY0" fmla="*/ 1171714 h 2343428"/>
                <a:gd name="connsiteX1" fmla="*/ 1141016 w 2282031"/>
                <a:gd name="connsiteY1" fmla="*/ 0 h 2343428"/>
                <a:gd name="connsiteX2" fmla="*/ 2282032 w 2282031"/>
                <a:gd name="connsiteY2" fmla="*/ 1171714 h 2343428"/>
                <a:gd name="connsiteX3" fmla="*/ 1141016 w 2282031"/>
                <a:gd name="connsiteY3" fmla="*/ 2343428 h 2343428"/>
                <a:gd name="connsiteX4" fmla="*/ 0 w 2282031"/>
                <a:gd name="connsiteY4" fmla="*/ 1171714 h 234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2031" h="2343428" fill="none" extrusionOk="0">
                  <a:moveTo>
                    <a:pt x="0" y="1171714"/>
                  </a:moveTo>
                  <a:cubicBezTo>
                    <a:pt x="-29696" y="416191"/>
                    <a:pt x="480331" y="-6595"/>
                    <a:pt x="1141016" y="0"/>
                  </a:cubicBezTo>
                  <a:cubicBezTo>
                    <a:pt x="1604887" y="84188"/>
                    <a:pt x="2210159" y="564078"/>
                    <a:pt x="2282032" y="1171714"/>
                  </a:cubicBezTo>
                  <a:cubicBezTo>
                    <a:pt x="2267089" y="1773386"/>
                    <a:pt x="1820816" y="2373965"/>
                    <a:pt x="1141016" y="2343428"/>
                  </a:cubicBezTo>
                  <a:cubicBezTo>
                    <a:pt x="489236" y="2261618"/>
                    <a:pt x="-110797" y="1709317"/>
                    <a:pt x="0" y="1171714"/>
                  </a:cubicBezTo>
                  <a:close/>
                </a:path>
                <a:path w="2282031" h="2343428" stroke="0" extrusionOk="0">
                  <a:moveTo>
                    <a:pt x="0" y="1171714"/>
                  </a:moveTo>
                  <a:cubicBezTo>
                    <a:pt x="173979" y="499117"/>
                    <a:pt x="404970" y="-3312"/>
                    <a:pt x="1141016" y="0"/>
                  </a:cubicBezTo>
                  <a:cubicBezTo>
                    <a:pt x="1805826" y="-54658"/>
                    <a:pt x="2202317" y="418632"/>
                    <a:pt x="2282032" y="1171714"/>
                  </a:cubicBezTo>
                  <a:cubicBezTo>
                    <a:pt x="2333541" y="1811347"/>
                    <a:pt x="1757901" y="2274449"/>
                    <a:pt x="1141016" y="2343428"/>
                  </a:cubicBezTo>
                  <a:cubicBezTo>
                    <a:pt x="578987" y="2324155"/>
                    <a:pt x="49178" y="1828568"/>
                    <a:pt x="0" y="117171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6200">
              <a:solidFill>
                <a:schemeClr val="tx1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762047061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7FFAA69-CA28-8746-BC85-E2655A264BC6}"/>
                </a:ext>
              </a:extLst>
            </p:cNvPr>
            <p:cNvSpPr/>
            <p:nvPr/>
          </p:nvSpPr>
          <p:spPr>
            <a:xfrm>
              <a:off x="1265609" y="1960728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C0000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365E457-2B62-2C4A-9691-B8BACBE14DBA}"/>
                </a:ext>
              </a:extLst>
            </p:cNvPr>
            <p:cNvSpPr/>
            <p:nvPr/>
          </p:nvSpPr>
          <p:spPr>
            <a:xfrm>
              <a:off x="1600491" y="2621673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C0000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0E7A950-96B6-0442-837E-04CD89652A38}"/>
                </a:ext>
              </a:extLst>
            </p:cNvPr>
            <p:cNvSpPr/>
            <p:nvPr/>
          </p:nvSpPr>
          <p:spPr>
            <a:xfrm>
              <a:off x="1332163" y="3178743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C0000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441D551-768E-D44E-A9ED-B465C69E4F63}"/>
                </a:ext>
              </a:extLst>
            </p:cNvPr>
            <p:cNvSpPr/>
            <p:nvPr/>
          </p:nvSpPr>
          <p:spPr>
            <a:xfrm>
              <a:off x="1996595" y="3152927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C0000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45FEA91-D5E8-CB4A-BE6D-17FC21F76D86}"/>
                </a:ext>
              </a:extLst>
            </p:cNvPr>
            <p:cNvSpPr/>
            <p:nvPr/>
          </p:nvSpPr>
          <p:spPr>
            <a:xfrm>
              <a:off x="1915526" y="1960728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C0000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8D12E82-F7B9-7B47-AE02-70DABC640212}"/>
                </a:ext>
              </a:extLst>
            </p:cNvPr>
            <p:cNvSpPr/>
            <p:nvPr/>
          </p:nvSpPr>
          <p:spPr>
            <a:xfrm>
              <a:off x="2255934" y="2549609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C0000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79DF364-5D12-E845-BC6D-D44A572E252B}"/>
                </a:ext>
              </a:extLst>
            </p:cNvPr>
            <p:cNvSpPr/>
            <p:nvPr/>
          </p:nvSpPr>
          <p:spPr>
            <a:xfrm>
              <a:off x="967378" y="2621673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C0000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F6A3998-D217-404A-BCCB-C27E197A5002}"/>
              </a:ext>
            </a:extLst>
          </p:cNvPr>
          <p:cNvGrpSpPr/>
          <p:nvPr/>
        </p:nvGrpSpPr>
        <p:grpSpPr>
          <a:xfrm>
            <a:off x="9895488" y="2472402"/>
            <a:ext cx="1012169" cy="1007769"/>
            <a:chOff x="806173" y="1624796"/>
            <a:chExt cx="2282031" cy="234342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1D05293-326B-3B49-9531-7CEDBBDF8063}"/>
                </a:ext>
              </a:extLst>
            </p:cNvPr>
            <p:cNvSpPr/>
            <p:nvPr/>
          </p:nvSpPr>
          <p:spPr>
            <a:xfrm>
              <a:off x="806173" y="1624796"/>
              <a:ext cx="2282031" cy="2343428"/>
            </a:xfrm>
            <a:custGeom>
              <a:avLst/>
              <a:gdLst>
                <a:gd name="connsiteX0" fmla="*/ 0 w 2282031"/>
                <a:gd name="connsiteY0" fmla="*/ 1171714 h 2343428"/>
                <a:gd name="connsiteX1" fmla="*/ 1141016 w 2282031"/>
                <a:gd name="connsiteY1" fmla="*/ 0 h 2343428"/>
                <a:gd name="connsiteX2" fmla="*/ 2282032 w 2282031"/>
                <a:gd name="connsiteY2" fmla="*/ 1171714 h 2343428"/>
                <a:gd name="connsiteX3" fmla="*/ 1141016 w 2282031"/>
                <a:gd name="connsiteY3" fmla="*/ 2343428 h 2343428"/>
                <a:gd name="connsiteX4" fmla="*/ 0 w 2282031"/>
                <a:gd name="connsiteY4" fmla="*/ 1171714 h 234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2031" h="2343428" fill="none" extrusionOk="0">
                  <a:moveTo>
                    <a:pt x="0" y="1171714"/>
                  </a:moveTo>
                  <a:cubicBezTo>
                    <a:pt x="-29696" y="416191"/>
                    <a:pt x="480331" y="-6595"/>
                    <a:pt x="1141016" y="0"/>
                  </a:cubicBezTo>
                  <a:cubicBezTo>
                    <a:pt x="1604887" y="84188"/>
                    <a:pt x="2210159" y="564078"/>
                    <a:pt x="2282032" y="1171714"/>
                  </a:cubicBezTo>
                  <a:cubicBezTo>
                    <a:pt x="2267089" y="1773386"/>
                    <a:pt x="1820816" y="2373965"/>
                    <a:pt x="1141016" y="2343428"/>
                  </a:cubicBezTo>
                  <a:cubicBezTo>
                    <a:pt x="489236" y="2261618"/>
                    <a:pt x="-110797" y="1709317"/>
                    <a:pt x="0" y="1171714"/>
                  </a:cubicBezTo>
                  <a:close/>
                </a:path>
                <a:path w="2282031" h="2343428" stroke="0" extrusionOk="0">
                  <a:moveTo>
                    <a:pt x="0" y="1171714"/>
                  </a:moveTo>
                  <a:cubicBezTo>
                    <a:pt x="173979" y="499117"/>
                    <a:pt x="404970" y="-3312"/>
                    <a:pt x="1141016" y="0"/>
                  </a:cubicBezTo>
                  <a:cubicBezTo>
                    <a:pt x="1805826" y="-54658"/>
                    <a:pt x="2202317" y="418632"/>
                    <a:pt x="2282032" y="1171714"/>
                  </a:cubicBezTo>
                  <a:cubicBezTo>
                    <a:pt x="2333541" y="1811347"/>
                    <a:pt x="1757901" y="2274449"/>
                    <a:pt x="1141016" y="2343428"/>
                  </a:cubicBezTo>
                  <a:cubicBezTo>
                    <a:pt x="578987" y="2324155"/>
                    <a:pt x="49178" y="1828568"/>
                    <a:pt x="0" y="117171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6200">
              <a:solidFill>
                <a:schemeClr val="tx1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762047061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D4E7028-FD7B-E94A-8F19-E78C14B5B255}"/>
                </a:ext>
              </a:extLst>
            </p:cNvPr>
            <p:cNvSpPr/>
            <p:nvPr/>
          </p:nvSpPr>
          <p:spPr>
            <a:xfrm>
              <a:off x="1132999" y="2218321"/>
              <a:ext cx="476726" cy="468612"/>
            </a:xfrm>
            <a:custGeom>
              <a:avLst/>
              <a:gdLst>
                <a:gd name="connsiteX0" fmla="*/ 0 w 476726"/>
                <a:gd name="connsiteY0" fmla="*/ 234306 h 468612"/>
                <a:gd name="connsiteX1" fmla="*/ 238363 w 476726"/>
                <a:gd name="connsiteY1" fmla="*/ 0 h 468612"/>
                <a:gd name="connsiteX2" fmla="*/ 476726 w 476726"/>
                <a:gd name="connsiteY2" fmla="*/ 234306 h 468612"/>
                <a:gd name="connsiteX3" fmla="*/ 238363 w 476726"/>
                <a:gd name="connsiteY3" fmla="*/ 468612 h 468612"/>
                <a:gd name="connsiteX4" fmla="*/ 0 w 476726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6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6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0070C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E0D8800-80AC-0041-A5A7-02C185D49530}"/>
                </a:ext>
              </a:extLst>
            </p:cNvPr>
            <p:cNvSpPr/>
            <p:nvPr/>
          </p:nvSpPr>
          <p:spPr>
            <a:xfrm>
              <a:off x="2095716" y="2123980"/>
              <a:ext cx="476726" cy="468612"/>
            </a:xfrm>
            <a:custGeom>
              <a:avLst/>
              <a:gdLst>
                <a:gd name="connsiteX0" fmla="*/ 0 w 476726"/>
                <a:gd name="connsiteY0" fmla="*/ 234306 h 468612"/>
                <a:gd name="connsiteX1" fmla="*/ 238363 w 476726"/>
                <a:gd name="connsiteY1" fmla="*/ 0 h 468612"/>
                <a:gd name="connsiteX2" fmla="*/ 476726 w 476726"/>
                <a:gd name="connsiteY2" fmla="*/ 234306 h 468612"/>
                <a:gd name="connsiteX3" fmla="*/ 238363 w 476726"/>
                <a:gd name="connsiteY3" fmla="*/ 468612 h 468612"/>
                <a:gd name="connsiteX4" fmla="*/ 0 w 476726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6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6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0070C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8FBF93D-7C32-FF4E-8A66-9916E503497B}"/>
                </a:ext>
              </a:extLst>
            </p:cNvPr>
            <p:cNvSpPr/>
            <p:nvPr/>
          </p:nvSpPr>
          <p:spPr>
            <a:xfrm>
              <a:off x="2173666" y="2961333"/>
              <a:ext cx="476726" cy="468612"/>
            </a:xfrm>
            <a:custGeom>
              <a:avLst/>
              <a:gdLst>
                <a:gd name="connsiteX0" fmla="*/ 0 w 476726"/>
                <a:gd name="connsiteY0" fmla="*/ 234306 h 468612"/>
                <a:gd name="connsiteX1" fmla="*/ 238363 w 476726"/>
                <a:gd name="connsiteY1" fmla="*/ 0 h 468612"/>
                <a:gd name="connsiteX2" fmla="*/ 476726 w 476726"/>
                <a:gd name="connsiteY2" fmla="*/ 234306 h 468612"/>
                <a:gd name="connsiteX3" fmla="*/ 238363 w 476726"/>
                <a:gd name="connsiteY3" fmla="*/ 468612 h 468612"/>
                <a:gd name="connsiteX4" fmla="*/ 0 w 476726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6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6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0070C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9362944-A4AC-DC45-8A3E-24CC6EA1975E}"/>
                </a:ext>
              </a:extLst>
            </p:cNvPr>
            <p:cNvSpPr/>
            <p:nvPr/>
          </p:nvSpPr>
          <p:spPr>
            <a:xfrm>
              <a:off x="1193856" y="3048956"/>
              <a:ext cx="476726" cy="468612"/>
            </a:xfrm>
            <a:custGeom>
              <a:avLst/>
              <a:gdLst>
                <a:gd name="connsiteX0" fmla="*/ 0 w 476726"/>
                <a:gd name="connsiteY0" fmla="*/ 234306 h 468612"/>
                <a:gd name="connsiteX1" fmla="*/ 238363 w 476726"/>
                <a:gd name="connsiteY1" fmla="*/ 0 h 468612"/>
                <a:gd name="connsiteX2" fmla="*/ 476726 w 476726"/>
                <a:gd name="connsiteY2" fmla="*/ 234306 h 468612"/>
                <a:gd name="connsiteX3" fmla="*/ 238363 w 476726"/>
                <a:gd name="connsiteY3" fmla="*/ 468612 h 468612"/>
                <a:gd name="connsiteX4" fmla="*/ 0 w 476726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6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6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0070C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2" name="Up Arrow 21">
            <a:extLst>
              <a:ext uri="{FF2B5EF4-FFF2-40B4-BE49-F238E27FC236}">
                <a16:creationId xmlns:a16="http://schemas.microsoft.com/office/drawing/2014/main" id="{E5D6A4A0-A8C2-564C-BC18-012835C5B22A}"/>
              </a:ext>
            </a:extLst>
          </p:cNvPr>
          <p:cNvSpPr/>
          <p:nvPr/>
        </p:nvSpPr>
        <p:spPr>
          <a:xfrm rot="10800000">
            <a:off x="1576589" y="3446041"/>
            <a:ext cx="454084" cy="629758"/>
          </a:xfrm>
          <a:custGeom>
            <a:avLst/>
            <a:gdLst>
              <a:gd name="connsiteX0" fmla="*/ 0 w 454084"/>
              <a:gd name="connsiteY0" fmla="*/ 240814 h 629758"/>
              <a:gd name="connsiteX1" fmla="*/ 227042 w 454084"/>
              <a:gd name="connsiteY1" fmla="*/ 0 h 629758"/>
              <a:gd name="connsiteX2" fmla="*/ 454084 w 454084"/>
              <a:gd name="connsiteY2" fmla="*/ 240814 h 629758"/>
              <a:gd name="connsiteX3" fmla="*/ 340563 w 454084"/>
              <a:gd name="connsiteY3" fmla="*/ 240814 h 629758"/>
              <a:gd name="connsiteX4" fmla="*/ 340563 w 454084"/>
              <a:gd name="connsiteY4" fmla="*/ 629758 h 629758"/>
              <a:gd name="connsiteX5" fmla="*/ 113521 w 454084"/>
              <a:gd name="connsiteY5" fmla="*/ 629758 h 629758"/>
              <a:gd name="connsiteX6" fmla="*/ 113521 w 454084"/>
              <a:gd name="connsiteY6" fmla="*/ 240814 h 629758"/>
              <a:gd name="connsiteX7" fmla="*/ 0 w 454084"/>
              <a:gd name="connsiteY7" fmla="*/ 240814 h 629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4084" h="629758" extrusionOk="0">
                <a:moveTo>
                  <a:pt x="0" y="240814"/>
                </a:moveTo>
                <a:cubicBezTo>
                  <a:pt x="76427" y="146320"/>
                  <a:pt x="171250" y="40877"/>
                  <a:pt x="227042" y="0"/>
                </a:cubicBezTo>
                <a:cubicBezTo>
                  <a:pt x="288828" y="49227"/>
                  <a:pt x="363576" y="155744"/>
                  <a:pt x="454084" y="240814"/>
                </a:cubicBezTo>
                <a:cubicBezTo>
                  <a:pt x="411614" y="240872"/>
                  <a:pt x="367445" y="245311"/>
                  <a:pt x="340563" y="240814"/>
                </a:cubicBezTo>
                <a:cubicBezTo>
                  <a:pt x="328257" y="404045"/>
                  <a:pt x="347413" y="477883"/>
                  <a:pt x="340563" y="629758"/>
                </a:cubicBezTo>
                <a:cubicBezTo>
                  <a:pt x="279309" y="636730"/>
                  <a:pt x="218741" y="635165"/>
                  <a:pt x="113521" y="629758"/>
                </a:cubicBezTo>
                <a:cubicBezTo>
                  <a:pt x="114328" y="539120"/>
                  <a:pt x="107709" y="324104"/>
                  <a:pt x="113521" y="240814"/>
                </a:cubicBezTo>
                <a:cubicBezTo>
                  <a:pt x="62744" y="244447"/>
                  <a:pt x="52122" y="244714"/>
                  <a:pt x="0" y="240814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3" name="Picture 10" descr="Network Cartoon">
            <a:extLst>
              <a:ext uri="{FF2B5EF4-FFF2-40B4-BE49-F238E27FC236}">
                <a16:creationId xmlns:a16="http://schemas.microsoft.com/office/drawing/2014/main" id="{EA5F4284-5ACE-A942-8580-119E72D4D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33" b="93000" l="889" r="96333">
                        <a14:foregroundMark x1="4111" y1="27667" x2="4111" y2="27667"/>
                        <a14:foregroundMark x1="889" y1="66889" x2="889" y2="66889"/>
                        <a14:foregroundMark x1="49333" y1="93333" x2="49333" y2="93333"/>
                        <a14:foregroundMark x1="93111" y1="47333" x2="93111" y2="47333"/>
                        <a14:foregroundMark x1="47889" y1="7556" x2="47889" y2="7556"/>
                        <a14:foregroundMark x1="96444" y1="50333" x2="96444" y2="50333"/>
                        <a14:foregroundMark x1="48667" y1="4333" x2="48667" y2="4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96" y="4289898"/>
            <a:ext cx="1524470" cy="152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72E63B6-D022-E943-99C0-2EF58D9E7E49}"/>
              </a:ext>
            </a:extLst>
          </p:cNvPr>
          <p:cNvGrpSpPr/>
          <p:nvPr/>
        </p:nvGrpSpPr>
        <p:grpSpPr>
          <a:xfrm>
            <a:off x="7886591" y="1088247"/>
            <a:ext cx="1531875" cy="1563646"/>
            <a:chOff x="806173" y="1624796"/>
            <a:chExt cx="2282031" cy="2343428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E305D4D-FAB7-D340-9021-659EC96C8915}"/>
                </a:ext>
              </a:extLst>
            </p:cNvPr>
            <p:cNvSpPr/>
            <p:nvPr/>
          </p:nvSpPr>
          <p:spPr>
            <a:xfrm>
              <a:off x="806173" y="1624796"/>
              <a:ext cx="2282031" cy="2343428"/>
            </a:xfrm>
            <a:custGeom>
              <a:avLst/>
              <a:gdLst>
                <a:gd name="connsiteX0" fmla="*/ 0 w 2282031"/>
                <a:gd name="connsiteY0" fmla="*/ 1171714 h 2343428"/>
                <a:gd name="connsiteX1" fmla="*/ 1141016 w 2282031"/>
                <a:gd name="connsiteY1" fmla="*/ 0 h 2343428"/>
                <a:gd name="connsiteX2" fmla="*/ 2282032 w 2282031"/>
                <a:gd name="connsiteY2" fmla="*/ 1171714 h 2343428"/>
                <a:gd name="connsiteX3" fmla="*/ 1141016 w 2282031"/>
                <a:gd name="connsiteY3" fmla="*/ 2343428 h 2343428"/>
                <a:gd name="connsiteX4" fmla="*/ 0 w 2282031"/>
                <a:gd name="connsiteY4" fmla="*/ 1171714 h 234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2031" h="2343428" fill="none" extrusionOk="0">
                  <a:moveTo>
                    <a:pt x="0" y="1171714"/>
                  </a:moveTo>
                  <a:cubicBezTo>
                    <a:pt x="-29696" y="416191"/>
                    <a:pt x="480331" y="-6595"/>
                    <a:pt x="1141016" y="0"/>
                  </a:cubicBezTo>
                  <a:cubicBezTo>
                    <a:pt x="1604887" y="84188"/>
                    <a:pt x="2210159" y="564078"/>
                    <a:pt x="2282032" y="1171714"/>
                  </a:cubicBezTo>
                  <a:cubicBezTo>
                    <a:pt x="2267089" y="1773386"/>
                    <a:pt x="1820816" y="2373965"/>
                    <a:pt x="1141016" y="2343428"/>
                  </a:cubicBezTo>
                  <a:cubicBezTo>
                    <a:pt x="489236" y="2261618"/>
                    <a:pt x="-110797" y="1709317"/>
                    <a:pt x="0" y="1171714"/>
                  </a:cubicBezTo>
                  <a:close/>
                </a:path>
                <a:path w="2282031" h="2343428" stroke="0" extrusionOk="0">
                  <a:moveTo>
                    <a:pt x="0" y="1171714"/>
                  </a:moveTo>
                  <a:cubicBezTo>
                    <a:pt x="173979" y="499117"/>
                    <a:pt x="404970" y="-3312"/>
                    <a:pt x="1141016" y="0"/>
                  </a:cubicBezTo>
                  <a:cubicBezTo>
                    <a:pt x="1805826" y="-54658"/>
                    <a:pt x="2202317" y="418632"/>
                    <a:pt x="2282032" y="1171714"/>
                  </a:cubicBezTo>
                  <a:cubicBezTo>
                    <a:pt x="2333541" y="1811347"/>
                    <a:pt x="1757901" y="2274449"/>
                    <a:pt x="1141016" y="2343428"/>
                  </a:cubicBezTo>
                  <a:cubicBezTo>
                    <a:pt x="578987" y="2324155"/>
                    <a:pt x="49178" y="1828568"/>
                    <a:pt x="0" y="117171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6200">
              <a:solidFill>
                <a:schemeClr val="tx1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762047061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BC6B19F-12F8-534D-A11A-3CCC5AD31545}"/>
                </a:ext>
              </a:extLst>
            </p:cNvPr>
            <p:cNvSpPr/>
            <p:nvPr/>
          </p:nvSpPr>
          <p:spPr>
            <a:xfrm>
              <a:off x="1265609" y="1960728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C0000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EB767CF-061B-B04C-BA0D-7CF0EF799F39}"/>
                </a:ext>
              </a:extLst>
            </p:cNvPr>
            <p:cNvSpPr/>
            <p:nvPr/>
          </p:nvSpPr>
          <p:spPr>
            <a:xfrm>
              <a:off x="1600491" y="2621673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C0000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1467EA1-1932-4B49-BDC8-20DEEDC5CAF2}"/>
                </a:ext>
              </a:extLst>
            </p:cNvPr>
            <p:cNvSpPr/>
            <p:nvPr/>
          </p:nvSpPr>
          <p:spPr>
            <a:xfrm>
              <a:off x="1332163" y="3178743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C0000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9D62E1A-2E28-C94D-B8E8-D13BFE9C101D}"/>
                </a:ext>
              </a:extLst>
            </p:cNvPr>
            <p:cNvSpPr/>
            <p:nvPr/>
          </p:nvSpPr>
          <p:spPr>
            <a:xfrm>
              <a:off x="1996595" y="3152927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C0000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CD5921D-BCD5-9646-A4E0-98884FAE2039}"/>
                </a:ext>
              </a:extLst>
            </p:cNvPr>
            <p:cNvSpPr/>
            <p:nvPr/>
          </p:nvSpPr>
          <p:spPr>
            <a:xfrm>
              <a:off x="1915526" y="1960728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C0000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0FB29FE-8F2A-7F48-8D11-0A0BB524281E}"/>
                </a:ext>
              </a:extLst>
            </p:cNvPr>
            <p:cNvSpPr/>
            <p:nvPr/>
          </p:nvSpPr>
          <p:spPr>
            <a:xfrm>
              <a:off x="2255934" y="2549609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C0000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45D4B33-C49F-1F4A-9130-B52D7677DA5B}"/>
                </a:ext>
              </a:extLst>
            </p:cNvPr>
            <p:cNvSpPr/>
            <p:nvPr/>
          </p:nvSpPr>
          <p:spPr>
            <a:xfrm>
              <a:off x="967378" y="2621673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C0000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3" name="Up Arrow 32">
            <a:extLst>
              <a:ext uri="{FF2B5EF4-FFF2-40B4-BE49-F238E27FC236}">
                <a16:creationId xmlns:a16="http://schemas.microsoft.com/office/drawing/2014/main" id="{83B489C0-7173-8340-A0D1-8260825C1C2C}"/>
              </a:ext>
            </a:extLst>
          </p:cNvPr>
          <p:cNvSpPr/>
          <p:nvPr/>
        </p:nvSpPr>
        <p:spPr>
          <a:xfrm rot="10800000">
            <a:off x="8474293" y="2761878"/>
            <a:ext cx="275339" cy="428818"/>
          </a:xfrm>
          <a:custGeom>
            <a:avLst/>
            <a:gdLst>
              <a:gd name="connsiteX0" fmla="*/ 0 w 275339"/>
              <a:gd name="connsiteY0" fmla="*/ 146021 h 428818"/>
              <a:gd name="connsiteX1" fmla="*/ 137670 w 275339"/>
              <a:gd name="connsiteY1" fmla="*/ 0 h 428818"/>
              <a:gd name="connsiteX2" fmla="*/ 275339 w 275339"/>
              <a:gd name="connsiteY2" fmla="*/ 146021 h 428818"/>
              <a:gd name="connsiteX3" fmla="*/ 206504 w 275339"/>
              <a:gd name="connsiteY3" fmla="*/ 146021 h 428818"/>
              <a:gd name="connsiteX4" fmla="*/ 206504 w 275339"/>
              <a:gd name="connsiteY4" fmla="*/ 428818 h 428818"/>
              <a:gd name="connsiteX5" fmla="*/ 68835 w 275339"/>
              <a:gd name="connsiteY5" fmla="*/ 428818 h 428818"/>
              <a:gd name="connsiteX6" fmla="*/ 68835 w 275339"/>
              <a:gd name="connsiteY6" fmla="*/ 146021 h 428818"/>
              <a:gd name="connsiteX7" fmla="*/ 0 w 275339"/>
              <a:gd name="connsiteY7" fmla="*/ 146021 h 428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5339" h="428818" extrusionOk="0">
                <a:moveTo>
                  <a:pt x="0" y="146021"/>
                </a:moveTo>
                <a:cubicBezTo>
                  <a:pt x="39209" y="102511"/>
                  <a:pt x="95766" y="41236"/>
                  <a:pt x="137670" y="0"/>
                </a:cubicBezTo>
                <a:cubicBezTo>
                  <a:pt x="184276" y="50552"/>
                  <a:pt x="213262" y="69503"/>
                  <a:pt x="275339" y="146021"/>
                </a:cubicBezTo>
                <a:cubicBezTo>
                  <a:pt x="260513" y="144290"/>
                  <a:pt x="227934" y="147862"/>
                  <a:pt x="206504" y="146021"/>
                </a:cubicBezTo>
                <a:cubicBezTo>
                  <a:pt x="202104" y="269370"/>
                  <a:pt x="208277" y="327445"/>
                  <a:pt x="206504" y="428818"/>
                </a:cubicBezTo>
                <a:cubicBezTo>
                  <a:pt x="143422" y="428102"/>
                  <a:pt x="129971" y="430805"/>
                  <a:pt x="68835" y="428818"/>
                </a:cubicBezTo>
                <a:cubicBezTo>
                  <a:pt x="56876" y="319596"/>
                  <a:pt x="75937" y="257537"/>
                  <a:pt x="68835" y="146021"/>
                </a:cubicBezTo>
                <a:cubicBezTo>
                  <a:pt x="50478" y="142943"/>
                  <a:pt x="31715" y="146563"/>
                  <a:pt x="0" y="146021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4" name="Picture 10" descr="Network Cartoon">
            <a:extLst>
              <a:ext uri="{FF2B5EF4-FFF2-40B4-BE49-F238E27FC236}">
                <a16:creationId xmlns:a16="http://schemas.microsoft.com/office/drawing/2014/main" id="{6529836C-4F9B-1349-A050-48976FE4F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333" b="93000" l="889" r="96333">
                        <a14:foregroundMark x1="4111" y1="27667" x2="4111" y2="27667"/>
                        <a14:foregroundMark x1="889" y1="66889" x2="889" y2="66889"/>
                        <a14:foregroundMark x1="49333" y1="93333" x2="49333" y2="93333"/>
                        <a14:foregroundMark x1="93111" y1="47333" x2="93111" y2="47333"/>
                        <a14:foregroundMark x1="47889" y1="7556" x2="47889" y2="7556"/>
                        <a14:foregroundMark x1="96444" y1="50333" x2="96444" y2="50333"/>
                        <a14:foregroundMark x1="48667" y1="4333" x2="48667" y2="4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472" y="3179193"/>
            <a:ext cx="1524470" cy="152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Up Arrow 34">
            <a:extLst>
              <a:ext uri="{FF2B5EF4-FFF2-40B4-BE49-F238E27FC236}">
                <a16:creationId xmlns:a16="http://schemas.microsoft.com/office/drawing/2014/main" id="{6C9CC96B-DCFA-1845-9F25-428065EF2FF6}"/>
              </a:ext>
            </a:extLst>
          </p:cNvPr>
          <p:cNvSpPr/>
          <p:nvPr/>
        </p:nvSpPr>
        <p:spPr>
          <a:xfrm rot="10800000">
            <a:off x="4213273" y="3446042"/>
            <a:ext cx="443862" cy="695014"/>
          </a:xfrm>
          <a:custGeom>
            <a:avLst/>
            <a:gdLst>
              <a:gd name="connsiteX0" fmla="*/ 0 w 443862"/>
              <a:gd name="connsiteY0" fmla="*/ 235393 h 695014"/>
              <a:gd name="connsiteX1" fmla="*/ 221931 w 443862"/>
              <a:gd name="connsiteY1" fmla="*/ 0 h 695014"/>
              <a:gd name="connsiteX2" fmla="*/ 443862 w 443862"/>
              <a:gd name="connsiteY2" fmla="*/ 235393 h 695014"/>
              <a:gd name="connsiteX3" fmla="*/ 332897 w 443862"/>
              <a:gd name="connsiteY3" fmla="*/ 235393 h 695014"/>
              <a:gd name="connsiteX4" fmla="*/ 332897 w 443862"/>
              <a:gd name="connsiteY4" fmla="*/ 695014 h 695014"/>
              <a:gd name="connsiteX5" fmla="*/ 110966 w 443862"/>
              <a:gd name="connsiteY5" fmla="*/ 695014 h 695014"/>
              <a:gd name="connsiteX6" fmla="*/ 110966 w 443862"/>
              <a:gd name="connsiteY6" fmla="*/ 235393 h 695014"/>
              <a:gd name="connsiteX7" fmla="*/ 0 w 443862"/>
              <a:gd name="connsiteY7" fmla="*/ 235393 h 695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3862" h="695014" extrusionOk="0">
                <a:moveTo>
                  <a:pt x="0" y="235393"/>
                </a:moveTo>
                <a:cubicBezTo>
                  <a:pt x="102228" y="115615"/>
                  <a:pt x="140581" y="100643"/>
                  <a:pt x="221931" y="0"/>
                </a:cubicBezTo>
                <a:cubicBezTo>
                  <a:pt x="306211" y="79101"/>
                  <a:pt x="347856" y="149610"/>
                  <a:pt x="443862" y="235393"/>
                </a:cubicBezTo>
                <a:cubicBezTo>
                  <a:pt x="392658" y="234207"/>
                  <a:pt x="384817" y="233118"/>
                  <a:pt x="332897" y="235393"/>
                </a:cubicBezTo>
                <a:cubicBezTo>
                  <a:pt x="345155" y="350404"/>
                  <a:pt x="310684" y="493331"/>
                  <a:pt x="332897" y="695014"/>
                </a:cubicBezTo>
                <a:cubicBezTo>
                  <a:pt x="251330" y="689057"/>
                  <a:pt x="167682" y="700115"/>
                  <a:pt x="110966" y="695014"/>
                </a:cubicBezTo>
                <a:cubicBezTo>
                  <a:pt x="106304" y="574940"/>
                  <a:pt x="123012" y="334171"/>
                  <a:pt x="110966" y="235393"/>
                </a:cubicBezTo>
                <a:cubicBezTo>
                  <a:pt x="70195" y="235823"/>
                  <a:pt x="39609" y="231801"/>
                  <a:pt x="0" y="235393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Up Arrow 35">
            <a:extLst>
              <a:ext uri="{FF2B5EF4-FFF2-40B4-BE49-F238E27FC236}">
                <a16:creationId xmlns:a16="http://schemas.microsoft.com/office/drawing/2014/main" id="{603386CA-7770-AE41-9097-759D04558241}"/>
              </a:ext>
            </a:extLst>
          </p:cNvPr>
          <p:cNvSpPr/>
          <p:nvPr/>
        </p:nvSpPr>
        <p:spPr>
          <a:xfrm rot="10800000">
            <a:off x="8468787" y="4703663"/>
            <a:ext cx="280844" cy="466022"/>
          </a:xfrm>
          <a:custGeom>
            <a:avLst/>
            <a:gdLst>
              <a:gd name="connsiteX0" fmla="*/ 0 w 280844"/>
              <a:gd name="connsiteY0" fmla="*/ 148940 h 466022"/>
              <a:gd name="connsiteX1" fmla="*/ 140422 w 280844"/>
              <a:gd name="connsiteY1" fmla="*/ 0 h 466022"/>
              <a:gd name="connsiteX2" fmla="*/ 280844 w 280844"/>
              <a:gd name="connsiteY2" fmla="*/ 148940 h 466022"/>
              <a:gd name="connsiteX3" fmla="*/ 210633 w 280844"/>
              <a:gd name="connsiteY3" fmla="*/ 148940 h 466022"/>
              <a:gd name="connsiteX4" fmla="*/ 210633 w 280844"/>
              <a:gd name="connsiteY4" fmla="*/ 466022 h 466022"/>
              <a:gd name="connsiteX5" fmla="*/ 70211 w 280844"/>
              <a:gd name="connsiteY5" fmla="*/ 466022 h 466022"/>
              <a:gd name="connsiteX6" fmla="*/ 70211 w 280844"/>
              <a:gd name="connsiteY6" fmla="*/ 148940 h 466022"/>
              <a:gd name="connsiteX7" fmla="*/ 0 w 280844"/>
              <a:gd name="connsiteY7" fmla="*/ 148940 h 466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0844" h="466022" extrusionOk="0">
                <a:moveTo>
                  <a:pt x="0" y="148940"/>
                </a:moveTo>
                <a:cubicBezTo>
                  <a:pt x="30405" y="108556"/>
                  <a:pt x="101176" y="27424"/>
                  <a:pt x="140422" y="0"/>
                </a:cubicBezTo>
                <a:cubicBezTo>
                  <a:pt x="190639" y="41080"/>
                  <a:pt x="256701" y="109501"/>
                  <a:pt x="280844" y="148940"/>
                </a:cubicBezTo>
                <a:cubicBezTo>
                  <a:pt x="254921" y="150999"/>
                  <a:pt x="235526" y="146313"/>
                  <a:pt x="210633" y="148940"/>
                </a:cubicBezTo>
                <a:cubicBezTo>
                  <a:pt x="202409" y="230133"/>
                  <a:pt x="225986" y="396187"/>
                  <a:pt x="210633" y="466022"/>
                </a:cubicBezTo>
                <a:cubicBezTo>
                  <a:pt x="161770" y="464978"/>
                  <a:pt x="136545" y="459375"/>
                  <a:pt x="70211" y="466022"/>
                </a:cubicBezTo>
                <a:cubicBezTo>
                  <a:pt x="58392" y="346490"/>
                  <a:pt x="58016" y="301336"/>
                  <a:pt x="70211" y="148940"/>
                </a:cubicBezTo>
                <a:cubicBezTo>
                  <a:pt x="39695" y="147157"/>
                  <a:pt x="16337" y="147692"/>
                  <a:pt x="0" y="14894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7" name="Picture 12" descr="How Smart-Home Light Bulbs Can Help You Wake Up Easier">
            <a:extLst>
              <a:ext uri="{FF2B5EF4-FFF2-40B4-BE49-F238E27FC236}">
                <a16:creationId xmlns:a16="http://schemas.microsoft.com/office/drawing/2014/main" id="{55EFD989-7126-CD47-A4AE-8309D2AC8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591" y="5052133"/>
            <a:ext cx="1372230" cy="13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Up Arrow 37">
            <a:extLst>
              <a:ext uri="{FF2B5EF4-FFF2-40B4-BE49-F238E27FC236}">
                <a16:creationId xmlns:a16="http://schemas.microsoft.com/office/drawing/2014/main" id="{4C3D5262-9BC6-7D47-A3F1-E30953DAF2B5}"/>
              </a:ext>
            </a:extLst>
          </p:cNvPr>
          <p:cNvSpPr/>
          <p:nvPr/>
        </p:nvSpPr>
        <p:spPr>
          <a:xfrm rot="5400000">
            <a:off x="9146371" y="5358903"/>
            <a:ext cx="353851" cy="543263"/>
          </a:xfrm>
          <a:custGeom>
            <a:avLst/>
            <a:gdLst>
              <a:gd name="connsiteX0" fmla="*/ 0 w 353851"/>
              <a:gd name="connsiteY0" fmla="*/ 187658 h 543263"/>
              <a:gd name="connsiteX1" fmla="*/ 176926 w 353851"/>
              <a:gd name="connsiteY1" fmla="*/ 0 h 543263"/>
              <a:gd name="connsiteX2" fmla="*/ 353851 w 353851"/>
              <a:gd name="connsiteY2" fmla="*/ 187658 h 543263"/>
              <a:gd name="connsiteX3" fmla="*/ 265388 w 353851"/>
              <a:gd name="connsiteY3" fmla="*/ 187658 h 543263"/>
              <a:gd name="connsiteX4" fmla="*/ 265388 w 353851"/>
              <a:gd name="connsiteY4" fmla="*/ 543263 h 543263"/>
              <a:gd name="connsiteX5" fmla="*/ 88463 w 353851"/>
              <a:gd name="connsiteY5" fmla="*/ 543263 h 543263"/>
              <a:gd name="connsiteX6" fmla="*/ 88463 w 353851"/>
              <a:gd name="connsiteY6" fmla="*/ 187658 h 543263"/>
              <a:gd name="connsiteX7" fmla="*/ 0 w 353851"/>
              <a:gd name="connsiteY7" fmla="*/ 187658 h 543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851" h="543263" extrusionOk="0">
                <a:moveTo>
                  <a:pt x="0" y="187658"/>
                </a:moveTo>
                <a:cubicBezTo>
                  <a:pt x="35159" y="138460"/>
                  <a:pt x="132371" y="53478"/>
                  <a:pt x="176926" y="0"/>
                </a:cubicBezTo>
                <a:cubicBezTo>
                  <a:pt x="250671" y="64568"/>
                  <a:pt x="305445" y="139098"/>
                  <a:pt x="353851" y="187658"/>
                </a:cubicBezTo>
                <a:cubicBezTo>
                  <a:pt x="328448" y="183953"/>
                  <a:pt x="288846" y="188151"/>
                  <a:pt x="265388" y="187658"/>
                </a:cubicBezTo>
                <a:cubicBezTo>
                  <a:pt x="277400" y="269107"/>
                  <a:pt x="281700" y="420844"/>
                  <a:pt x="265388" y="543263"/>
                </a:cubicBezTo>
                <a:cubicBezTo>
                  <a:pt x="211011" y="549135"/>
                  <a:pt x="172772" y="550425"/>
                  <a:pt x="88463" y="543263"/>
                </a:cubicBezTo>
                <a:cubicBezTo>
                  <a:pt x="91091" y="390747"/>
                  <a:pt x="79554" y="316100"/>
                  <a:pt x="88463" y="187658"/>
                </a:cubicBezTo>
                <a:cubicBezTo>
                  <a:pt x="64174" y="188748"/>
                  <a:pt x="22171" y="185651"/>
                  <a:pt x="0" y="187658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9" name="Picture 14" descr="Network Cartoon png download - 1785*1785 - Free Transparent Artificial  Neural Network png Download. - CleanPNG / KissPNG">
            <a:extLst>
              <a:ext uri="{FF2B5EF4-FFF2-40B4-BE49-F238E27FC236}">
                <a16:creationId xmlns:a16="http://schemas.microsoft.com/office/drawing/2014/main" id="{A8123C7F-2B65-3540-9F7C-7D3D71EEC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222" b="92000" l="778" r="98000">
                        <a14:foregroundMark x1="7333" y1="26556" x2="7333" y2="26556"/>
                        <a14:foregroundMark x1="44000" y1="8333" x2="44000" y2="8333"/>
                        <a14:foregroundMark x1="48778" y1="9778" x2="48778" y2="9778"/>
                        <a14:foregroundMark x1="51333" y1="8000" x2="51333" y2="8000"/>
                        <a14:foregroundMark x1="47444" y1="7667" x2="49222" y2="12000"/>
                        <a14:foregroundMark x1="2444" y1="31222" x2="2444" y2="31222"/>
                        <a14:foregroundMark x1="778" y1="66556" x2="778" y2="66556"/>
                        <a14:foregroundMark x1="47889" y1="92333" x2="47889" y2="92333"/>
                        <a14:foregroundMark x1="94444" y1="49556" x2="94444" y2="49556"/>
                        <a14:foregroundMark x1="98000" y1="48667" x2="98000" y2="48667"/>
                        <a14:foregroundMark x1="49778" y1="4222" x2="49778" y2="4222"/>
                        <a14:backgroundMark x1="46444" y1="24556" x2="46444" y2="24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377" y="4298629"/>
            <a:ext cx="1592237" cy="159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4" descr="Network Cartoon png download - 1785*1785 - Free Transparent Artificial  Neural Network png Download. - CleanPNG / KissPNG">
            <a:extLst>
              <a:ext uri="{FF2B5EF4-FFF2-40B4-BE49-F238E27FC236}">
                <a16:creationId xmlns:a16="http://schemas.microsoft.com/office/drawing/2014/main" id="{5DF2CA72-D625-3C40-BE7D-9AD28C995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222" b="92000" l="778" r="98000">
                        <a14:foregroundMark x1="7333" y1="26556" x2="7333" y2="26556"/>
                        <a14:foregroundMark x1="44000" y1="8333" x2="44000" y2="8333"/>
                        <a14:foregroundMark x1="48778" y1="9778" x2="48778" y2="9778"/>
                        <a14:foregroundMark x1="51333" y1="8000" x2="51333" y2="8000"/>
                        <a14:foregroundMark x1="47444" y1="7667" x2="49222" y2="12000"/>
                        <a14:foregroundMark x1="2444" y1="31222" x2="2444" y2="31222"/>
                        <a14:foregroundMark x1="778" y1="66556" x2="778" y2="66556"/>
                        <a14:foregroundMark x1="47889" y1="92333" x2="47889" y2="92333"/>
                        <a14:foregroundMark x1="94444" y1="49556" x2="94444" y2="49556"/>
                        <a14:foregroundMark x1="98000" y1="48667" x2="98000" y2="48667"/>
                        <a14:foregroundMark x1="49778" y1="4222" x2="49778" y2="4222"/>
                        <a14:backgroundMark x1="46444" y1="24556" x2="46444" y2="24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569" y="4770736"/>
            <a:ext cx="1729747" cy="172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B434425D-1143-4640-B25E-7AF14C02A134}"/>
              </a:ext>
            </a:extLst>
          </p:cNvPr>
          <p:cNvGrpSpPr/>
          <p:nvPr/>
        </p:nvGrpSpPr>
        <p:grpSpPr>
          <a:xfrm>
            <a:off x="3746261" y="1576138"/>
            <a:ext cx="1524470" cy="1563646"/>
            <a:chOff x="806173" y="1624796"/>
            <a:chExt cx="2282031" cy="2343428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5327634-7CEF-BE48-9DDA-903980771E67}"/>
                </a:ext>
              </a:extLst>
            </p:cNvPr>
            <p:cNvSpPr/>
            <p:nvPr/>
          </p:nvSpPr>
          <p:spPr>
            <a:xfrm>
              <a:off x="806173" y="1624796"/>
              <a:ext cx="2282031" cy="2343428"/>
            </a:xfrm>
            <a:custGeom>
              <a:avLst/>
              <a:gdLst>
                <a:gd name="connsiteX0" fmla="*/ 0 w 2282031"/>
                <a:gd name="connsiteY0" fmla="*/ 1171714 h 2343428"/>
                <a:gd name="connsiteX1" fmla="*/ 1141016 w 2282031"/>
                <a:gd name="connsiteY1" fmla="*/ 0 h 2343428"/>
                <a:gd name="connsiteX2" fmla="*/ 2282032 w 2282031"/>
                <a:gd name="connsiteY2" fmla="*/ 1171714 h 2343428"/>
                <a:gd name="connsiteX3" fmla="*/ 1141016 w 2282031"/>
                <a:gd name="connsiteY3" fmla="*/ 2343428 h 2343428"/>
                <a:gd name="connsiteX4" fmla="*/ 0 w 2282031"/>
                <a:gd name="connsiteY4" fmla="*/ 1171714 h 234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2031" h="2343428" fill="none" extrusionOk="0">
                  <a:moveTo>
                    <a:pt x="0" y="1171714"/>
                  </a:moveTo>
                  <a:cubicBezTo>
                    <a:pt x="-29696" y="416191"/>
                    <a:pt x="480331" y="-6595"/>
                    <a:pt x="1141016" y="0"/>
                  </a:cubicBezTo>
                  <a:cubicBezTo>
                    <a:pt x="1604887" y="84188"/>
                    <a:pt x="2210159" y="564078"/>
                    <a:pt x="2282032" y="1171714"/>
                  </a:cubicBezTo>
                  <a:cubicBezTo>
                    <a:pt x="2267089" y="1773386"/>
                    <a:pt x="1820816" y="2373965"/>
                    <a:pt x="1141016" y="2343428"/>
                  </a:cubicBezTo>
                  <a:cubicBezTo>
                    <a:pt x="489236" y="2261618"/>
                    <a:pt x="-110797" y="1709317"/>
                    <a:pt x="0" y="1171714"/>
                  </a:cubicBezTo>
                  <a:close/>
                </a:path>
                <a:path w="2282031" h="2343428" stroke="0" extrusionOk="0">
                  <a:moveTo>
                    <a:pt x="0" y="1171714"/>
                  </a:moveTo>
                  <a:cubicBezTo>
                    <a:pt x="173979" y="499117"/>
                    <a:pt x="404970" y="-3312"/>
                    <a:pt x="1141016" y="0"/>
                  </a:cubicBezTo>
                  <a:cubicBezTo>
                    <a:pt x="1805826" y="-54658"/>
                    <a:pt x="2202317" y="418632"/>
                    <a:pt x="2282032" y="1171714"/>
                  </a:cubicBezTo>
                  <a:cubicBezTo>
                    <a:pt x="2333541" y="1811347"/>
                    <a:pt x="1757901" y="2274449"/>
                    <a:pt x="1141016" y="2343428"/>
                  </a:cubicBezTo>
                  <a:cubicBezTo>
                    <a:pt x="578987" y="2324155"/>
                    <a:pt x="49178" y="1828568"/>
                    <a:pt x="0" y="117171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6200">
              <a:solidFill>
                <a:schemeClr val="tx1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762047061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822EEDD-F3EB-D540-B684-7A31FD5AC53E}"/>
                </a:ext>
              </a:extLst>
            </p:cNvPr>
            <p:cNvSpPr/>
            <p:nvPr/>
          </p:nvSpPr>
          <p:spPr>
            <a:xfrm>
              <a:off x="1265609" y="1960728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0070C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61D9A66-EEEC-144D-9014-0012D94852C6}"/>
                </a:ext>
              </a:extLst>
            </p:cNvPr>
            <p:cNvSpPr/>
            <p:nvPr/>
          </p:nvSpPr>
          <p:spPr>
            <a:xfrm>
              <a:off x="1600491" y="2621673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0070C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4FCC3AB-3E39-6F41-84D0-678B8F607D10}"/>
                </a:ext>
              </a:extLst>
            </p:cNvPr>
            <p:cNvSpPr/>
            <p:nvPr/>
          </p:nvSpPr>
          <p:spPr>
            <a:xfrm>
              <a:off x="1332163" y="3178743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0070C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BC83E4DB-717F-AF4A-96B3-1A8D4DDB2D09}"/>
                </a:ext>
              </a:extLst>
            </p:cNvPr>
            <p:cNvSpPr/>
            <p:nvPr/>
          </p:nvSpPr>
          <p:spPr>
            <a:xfrm>
              <a:off x="1996595" y="3152927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0070C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96EF42F-BB55-1847-AB35-E0705DA04C34}"/>
                </a:ext>
              </a:extLst>
            </p:cNvPr>
            <p:cNvSpPr/>
            <p:nvPr/>
          </p:nvSpPr>
          <p:spPr>
            <a:xfrm>
              <a:off x="1915526" y="1960728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0070C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BD03D7E-F7B4-D34B-9649-267BDC473C66}"/>
                </a:ext>
              </a:extLst>
            </p:cNvPr>
            <p:cNvSpPr/>
            <p:nvPr/>
          </p:nvSpPr>
          <p:spPr>
            <a:xfrm>
              <a:off x="2255934" y="2549609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0070C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29EE524-6FCE-E74B-AFC8-7383BB832210}"/>
                </a:ext>
              </a:extLst>
            </p:cNvPr>
            <p:cNvSpPr/>
            <p:nvPr/>
          </p:nvSpPr>
          <p:spPr>
            <a:xfrm>
              <a:off x="967378" y="2621673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0070C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0" name="Up Arrow 49">
            <a:extLst>
              <a:ext uri="{FF2B5EF4-FFF2-40B4-BE49-F238E27FC236}">
                <a16:creationId xmlns:a16="http://schemas.microsoft.com/office/drawing/2014/main" id="{0E8900E7-BF2C-B74C-AC29-8F6B9C6FA1B3}"/>
              </a:ext>
            </a:extLst>
          </p:cNvPr>
          <p:cNvSpPr/>
          <p:nvPr/>
        </p:nvSpPr>
        <p:spPr>
          <a:xfrm rot="10800000">
            <a:off x="10231190" y="3907526"/>
            <a:ext cx="353851" cy="543263"/>
          </a:xfrm>
          <a:custGeom>
            <a:avLst/>
            <a:gdLst>
              <a:gd name="connsiteX0" fmla="*/ 0 w 353851"/>
              <a:gd name="connsiteY0" fmla="*/ 187658 h 543263"/>
              <a:gd name="connsiteX1" fmla="*/ 176926 w 353851"/>
              <a:gd name="connsiteY1" fmla="*/ 0 h 543263"/>
              <a:gd name="connsiteX2" fmla="*/ 353851 w 353851"/>
              <a:gd name="connsiteY2" fmla="*/ 187658 h 543263"/>
              <a:gd name="connsiteX3" fmla="*/ 265388 w 353851"/>
              <a:gd name="connsiteY3" fmla="*/ 187658 h 543263"/>
              <a:gd name="connsiteX4" fmla="*/ 265388 w 353851"/>
              <a:gd name="connsiteY4" fmla="*/ 543263 h 543263"/>
              <a:gd name="connsiteX5" fmla="*/ 88463 w 353851"/>
              <a:gd name="connsiteY5" fmla="*/ 543263 h 543263"/>
              <a:gd name="connsiteX6" fmla="*/ 88463 w 353851"/>
              <a:gd name="connsiteY6" fmla="*/ 187658 h 543263"/>
              <a:gd name="connsiteX7" fmla="*/ 0 w 353851"/>
              <a:gd name="connsiteY7" fmla="*/ 187658 h 543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851" h="543263" extrusionOk="0">
                <a:moveTo>
                  <a:pt x="0" y="187658"/>
                </a:moveTo>
                <a:cubicBezTo>
                  <a:pt x="35159" y="138460"/>
                  <a:pt x="132371" y="53478"/>
                  <a:pt x="176926" y="0"/>
                </a:cubicBezTo>
                <a:cubicBezTo>
                  <a:pt x="250671" y="64568"/>
                  <a:pt x="305445" y="139098"/>
                  <a:pt x="353851" y="187658"/>
                </a:cubicBezTo>
                <a:cubicBezTo>
                  <a:pt x="328448" y="183953"/>
                  <a:pt x="288846" y="188151"/>
                  <a:pt x="265388" y="187658"/>
                </a:cubicBezTo>
                <a:cubicBezTo>
                  <a:pt x="277400" y="269107"/>
                  <a:pt x="281700" y="420844"/>
                  <a:pt x="265388" y="543263"/>
                </a:cubicBezTo>
                <a:cubicBezTo>
                  <a:pt x="211011" y="549135"/>
                  <a:pt x="172772" y="550425"/>
                  <a:pt x="88463" y="543263"/>
                </a:cubicBezTo>
                <a:cubicBezTo>
                  <a:pt x="91091" y="390747"/>
                  <a:pt x="79554" y="316100"/>
                  <a:pt x="88463" y="187658"/>
                </a:cubicBezTo>
                <a:cubicBezTo>
                  <a:pt x="64174" y="188748"/>
                  <a:pt x="22171" y="185651"/>
                  <a:pt x="0" y="187658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01E12DA-0DCD-6F4B-9A57-B14C1A3BAC81}"/>
              </a:ext>
            </a:extLst>
          </p:cNvPr>
          <p:cNvCxnSpPr>
            <a:cxnSpLocks/>
          </p:cNvCxnSpPr>
          <p:nvPr/>
        </p:nvCxnSpPr>
        <p:spPr>
          <a:xfrm>
            <a:off x="6400799" y="983807"/>
            <a:ext cx="0" cy="5316632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itle 1">
            <a:extLst>
              <a:ext uri="{FF2B5EF4-FFF2-40B4-BE49-F238E27FC236}">
                <a16:creationId xmlns:a16="http://schemas.microsoft.com/office/drawing/2014/main" id="{EABFF228-CAB0-8E4C-A098-E03D365D2162}"/>
              </a:ext>
            </a:extLst>
          </p:cNvPr>
          <p:cNvSpPr txBox="1">
            <a:spLocks/>
          </p:cNvSpPr>
          <p:nvPr/>
        </p:nvSpPr>
        <p:spPr>
          <a:xfrm>
            <a:off x="2289556" y="1144126"/>
            <a:ext cx="1614100" cy="456760"/>
          </a:xfrm>
          <a:prstGeom prst="rect">
            <a:avLst/>
          </a:prstGeom>
        </p:spPr>
        <p:txBody>
          <a:bodyPr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marL="0" marR="0" lvl="0" indent="0" algn="ctr" defTabSz="4571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/>
                <a:ea typeface="+mj-ea"/>
              </a:rPr>
              <a:t>Training Items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0562E2FE-AE70-984E-8DC9-34620CBF7D72}"/>
              </a:ext>
            </a:extLst>
          </p:cNvPr>
          <p:cNvSpPr txBox="1">
            <a:spLocks/>
          </p:cNvSpPr>
          <p:nvPr/>
        </p:nvSpPr>
        <p:spPr>
          <a:xfrm>
            <a:off x="2105220" y="5738248"/>
            <a:ext cx="1901498" cy="456760"/>
          </a:xfrm>
          <a:prstGeom prst="rect">
            <a:avLst/>
          </a:prstGeom>
        </p:spPr>
        <p:txBody>
          <a:bodyPr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marL="0" marR="0" lvl="0" indent="0" algn="ctr" defTabSz="4571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/>
                <a:ea typeface="+mj-ea"/>
              </a:rPr>
              <a:t>Learning Systems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26C3159B-D101-5D46-84E8-2F0A10088D29}"/>
              </a:ext>
            </a:extLst>
          </p:cNvPr>
          <p:cNvSpPr txBox="1">
            <a:spLocks/>
          </p:cNvSpPr>
          <p:nvPr/>
        </p:nvSpPr>
        <p:spPr>
          <a:xfrm>
            <a:off x="9628356" y="1886163"/>
            <a:ext cx="1614100" cy="456760"/>
          </a:xfrm>
          <a:prstGeom prst="rect">
            <a:avLst/>
          </a:prstGeom>
        </p:spPr>
        <p:txBody>
          <a:bodyPr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marL="0" marR="0" lvl="0" indent="0" algn="ctr" defTabSz="4571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/>
                <a:ea typeface="+mj-ea"/>
              </a:rPr>
              <a:t>Training Items</a:t>
            </a:r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F0C605E5-5CC0-BA45-9FD3-BE82D2D916A9}"/>
              </a:ext>
            </a:extLst>
          </p:cNvPr>
          <p:cNvSpPr txBox="1">
            <a:spLocks/>
          </p:cNvSpPr>
          <p:nvPr/>
        </p:nvSpPr>
        <p:spPr>
          <a:xfrm>
            <a:off x="6608755" y="2761878"/>
            <a:ext cx="1614100" cy="456760"/>
          </a:xfrm>
          <a:prstGeom prst="rect">
            <a:avLst/>
          </a:prstGeom>
        </p:spPr>
        <p:txBody>
          <a:bodyPr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marL="0" marR="0" lvl="0" indent="0" algn="ctr" defTabSz="4571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/>
                <a:ea typeface="+mj-ea"/>
              </a:rPr>
              <a:t>Learning System #1</a:t>
            </a: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2EC4353E-81ED-034A-A4F8-33FB0C317754}"/>
              </a:ext>
            </a:extLst>
          </p:cNvPr>
          <p:cNvSpPr txBox="1">
            <a:spLocks/>
          </p:cNvSpPr>
          <p:nvPr/>
        </p:nvSpPr>
        <p:spPr>
          <a:xfrm>
            <a:off x="10517154" y="4542356"/>
            <a:ext cx="1614100" cy="456760"/>
          </a:xfrm>
          <a:prstGeom prst="rect">
            <a:avLst/>
          </a:prstGeom>
        </p:spPr>
        <p:txBody>
          <a:bodyPr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marL="0" marR="0" lvl="0" indent="0" algn="ctr" defTabSz="4571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/>
                <a:ea typeface="+mj-ea"/>
              </a:rPr>
              <a:t>Learning System #2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ABD723FE-563E-1C4A-AC8F-A76D732FF6AE}"/>
              </a:ext>
            </a:extLst>
          </p:cNvPr>
          <p:cNvSpPr txBox="1">
            <a:spLocks/>
          </p:cNvSpPr>
          <p:nvPr/>
        </p:nvSpPr>
        <p:spPr>
          <a:xfrm>
            <a:off x="6735435" y="5453609"/>
            <a:ext cx="1614100" cy="456760"/>
          </a:xfrm>
          <a:prstGeom prst="rect">
            <a:avLst/>
          </a:prstGeom>
        </p:spPr>
        <p:txBody>
          <a:bodyPr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marL="0" marR="0" lvl="0" indent="0" algn="ctr" defTabSz="4571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/>
                <a:ea typeface="+mj-ea"/>
              </a:rPr>
              <a:t>Knowledge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786387-DBDA-E04F-8DCD-3534F79DA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2227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877" y="4911648"/>
            <a:ext cx="1463040" cy="914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316642" y="1991527"/>
            <a:ext cx="2278250" cy="3037668"/>
          </a:xfrm>
          <a:prstGeom prst="rect">
            <a:avLst/>
          </a:prstGeom>
          <a:solidFill>
            <a:srgbClr val="F9F9F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77" y="2177505"/>
            <a:ext cx="1501511" cy="1501511"/>
          </a:xfrm>
          <a:prstGeom prst="rect">
            <a:avLst/>
          </a:prstGeom>
        </p:spPr>
      </p:pic>
      <p:pic>
        <p:nvPicPr>
          <p:cNvPr id="13" name="Picture 4" descr="ute animals: tree kangaro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72" y="3021248"/>
            <a:ext cx="1786789" cy="131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372" y="3627433"/>
            <a:ext cx="1977532" cy="113708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214826" y="2456475"/>
            <a:ext cx="1472339" cy="188150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CNN Layer 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10791" y="2456474"/>
            <a:ext cx="1472339" cy="188150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 Layer 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318202" y="2456474"/>
            <a:ext cx="1472339" cy="188150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 Layer 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364396" y="1965953"/>
            <a:ext cx="999044" cy="2881475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FCN</a:t>
            </a:r>
          </a:p>
        </p:txBody>
      </p:sp>
      <p:cxnSp>
        <p:nvCxnSpPr>
          <p:cNvPr id="22" name="Straight Arrow Connector 21"/>
          <p:cNvCxnSpPr>
            <a:stCxn id="16" idx="3"/>
            <a:endCxn id="18" idx="1"/>
          </p:cNvCxnSpPr>
          <p:nvPr/>
        </p:nvCxnSpPr>
        <p:spPr>
          <a:xfrm flipV="1">
            <a:off x="4687165" y="3397229"/>
            <a:ext cx="323626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6" idx="1"/>
          </p:cNvCxnSpPr>
          <p:nvPr/>
        </p:nvCxnSpPr>
        <p:spPr>
          <a:xfrm>
            <a:off x="2594891" y="3397229"/>
            <a:ext cx="619935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3"/>
            <a:endCxn id="21" idx="1"/>
          </p:cNvCxnSpPr>
          <p:nvPr/>
        </p:nvCxnSpPr>
        <p:spPr>
          <a:xfrm>
            <a:off x="8790541" y="3397229"/>
            <a:ext cx="573855" cy="946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746169" y="3209403"/>
            <a:ext cx="47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10363440" y="3384606"/>
            <a:ext cx="573855" cy="946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1058320" y="3263460"/>
                <a:ext cx="9880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8320" y="3263460"/>
                <a:ext cx="988027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4938" t="-2174" r="-802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4664" y="4929681"/>
            <a:ext cx="1155700" cy="7747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6613" y="5120307"/>
            <a:ext cx="1397977" cy="9144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62040" y="5388977"/>
            <a:ext cx="1434353" cy="9144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18873" y="5194928"/>
            <a:ext cx="1155700" cy="7493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95782" y="5472875"/>
            <a:ext cx="1143000" cy="7366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41908" y="4936601"/>
            <a:ext cx="1415562" cy="9144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30294" y="5141435"/>
            <a:ext cx="1371600" cy="9144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24003" y="5313467"/>
            <a:ext cx="1384419" cy="9144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075405" y="887049"/>
            <a:ext cx="5766300" cy="925988"/>
            <a:chOff x="3075405" y="855517"/>
            <a:chExt cx="5766300" cy="925988"/>
          </a:xfrm>
        </p:grpSpPr>
        <p:sp>
          <p:nvSpPr>
            <p:cNvPr id="7" name="Left Brace 6"/>
            <p:cNvSpPr/>
            <p:nvPr/>
          </p:nvSpPr>
          <p:spPr>
            <a:xfrm rot="5400000">
              <a:off x="5698962" y="-1361237"/>
              <a:ext cx="519185" cy="5766300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462187" y="855517"/>
              <a:ext cx="46875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Pre-train network such </a:t>
              </a:r>
              <a:r>
                <a:rPr lang="en-US" sz="220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as VGG, </a:t>
              </a:r>
              <a:r>
                <a:rPr lang="en-US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etc</a:t>
              </a:r>
              <a:endPara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8923338" y="883525"/>
            <a:ext cx="20297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Train only this</a:t>
            </a:r>
          </a:p>
        </p:txBody>
      </p:sp>
      <p:sp>
        <p:nvSpPr>
          <p:cNvPr id="36" name="Left Brace 35"/>
          <p:cNvSpPr/>
          <p:nvPr/>
        </p:nvSpPr>
        <p:spPr>
          <a:xfrm rot="5400000">
            <a:off x="9545136" y="899889"/>
            <a:ext cx="491436" cy="135509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DCB450-D3B2-CE4A-B47D-9A5A0619E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613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877" y="4911648"/>
            <a:ext cx="1463040" cy="914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316642" y="1991527"/>
            <a:ext cx="2278250" cy="3037668"/>
          </a:xfrm>
          <a:prstGeom prst="rect">
            <a:avLst/>
          </a:prstGeom>
          <a:solidFill>
            <a:srgbClr val="F9F9F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77" y="2177505"/>
            <a:ext cx="1501511" cy="1501511"/>
          </a:xfrm>
          <a:prstGeom prst="rect">
            <a:avLst/>
          </a:prstGeom>
        </p:spPr>
      </p:pic>
      <p:pic>
        <p:nvPicPr>
          <p:cNvPr id="13" name="Picture 4" descr="ute animals: tree kangaro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72" y="3021248"/>
            <a:ext cx="1786789" cy="131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372" y="3627433"/>
            <a:ext cx="1977532" cy="113708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214826" y="2456475"/>
            <a:ext cx="1472339" cy="188150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CNN Layer 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10791" y="2456474"/>
            <a:ext cx="1472339" cy="188150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 Layer 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318202" y="2456474"/>
            <a:ext cx="1472339" cy="1881509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 Layer 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364396" y="1965953"/>
            <a:ext cx="999044" cy="2881475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FCN</a:t>
            </a:r>
          </a:p>
        </p:txBody>
      </p:sp>
      <p:cxnSp>
        <p:nvCxnSpPr>
          <p:cNvPr id="22" name="Straight Arrow Connector 21"/>
          <p:cNvCxnSpPr>
            <a:stCxn id="16" idx="3"/>
            <a:endCxn id="18" idx="1"/>
          </p:cNvCxnSpPr>
          <p:nvPr/>
        </p:nvCxnSpPr>
        <p:spPr>
          <a:xfrm flipV="1">
            <a:off x="4687165" y="3397229"/>
            <a:ext cx="323626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6" idx="1"/>
          </p:cNvCxnSpPr>
          <p:nvPr/>
        </p:nvCxnSpPr>
        <p:spPr>
          <a:xfrm>
            <a:off x="2594891" y="3397229"/>
            <a:ext cx="619935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3"/>
            <a:endCxn id="21" idx="1"/>
          </p:cNvCxnSpPr>
          <p:nvPr/>
        </p:nvCxnSpPr>
        <p:spPr>
          <a:xfrm>
            <a:off x="8790541" y="3397229"/>
            <a:ext cx="573855" cy="946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746169" y="3209403"/>
            <a:ext cx="47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10363440" y="3384606"/>
            <a:ext cx="573855" cy="946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1058320" y="3263460"/>
                <a:ext cx="9880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8320" y="3263460"/>
                <a:ext cx="988027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4938" t="-2174" r="-802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4664" y="4929681"/>
            <a:ext cx="1155700" cy="7747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6613" y="5120307"/>
            <a:ext cx="1397977" cy="9144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62040" y="5388977"/>
            <a:ext cx="1434353" cy="9144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18873" y="5194928"/>
            <a:ext cx="1155700" cy="7493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95782" y="5472875"/>
            <a:ext cx="1143000" cy="7366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41908" y="4936601"/>
            <a:ext cx="1415562" cy="9144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30294" y="5141435"/>
            <a:ext cx="1371600" cy="9144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24003" y="5313467"/>
            <a:ext cx="1384419" cy="914400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 rot="5400000">
            <a:off x="4377149" y="-5633"/>
            <a:ext cx="620033" cy="324035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351197" y="906310"/>
            <a:ext cx="24336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Pre-train network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054371" y="867806"/>
            <a:ext cx="14237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Train this</a:t>
            </a:r>
          </a:p>
        </p:txBody>
      </p:sp>
      <p:sp>
        <p:nvSpPr>
          <p:cNvPr id="30" name="Left Brace 29"/>
          <p:cNvSpPr/>
          <p:nvPr/>
        </p:nvSpPr>
        <p:spPr>
          <a:xfrm rot="5400000">
            <a:off x="8431345" y="-3851"/>
            <a:ext cx="671113" cy="319307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06A36B-1CF4-EE42-99CE-F5850EA0C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303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877" y="4911648"/>
            <a:ext cx="1463040" cy="914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</a:t>
            </a:r>
            <a:r>
              <a:rPr lang="mr-IN" dirty="0"/>
              <a:t>–</a:t>
            </a:r>
            <a:r>
              <a:rPr lang="en-US" dirty="0"/>
              <a:t> fine tuning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316642" y="1991527"/>
            <a:ext cx="2278250" cy="3037668"/>
          </a:xfrm>
          <a:prstGeom prst="rect">
            <a:avLst/>
          </a:prstGeom>
          <a:solidFill>
            <a:srgbClr val="F9F9F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77" y="2177505"/>
            <a:ext cx="1501511" cy="1501511"/>
          </a:xfrm>
          <a:prstGeom prst="rect">
            <a:avLst/>
          </a:prstGeom>
        </p:spPr>
      </p:pic>
      <p:pic>
        <p:nvPicPr>
          <p:cNvPr id="13" name="Picture 4" descr="ute animals: tree kangaro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72" y="3021248"/>
            <a:ext cx="1786789" cy="131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372" y="3627433"/>
            <a:ext cx="1977532" cy="113708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214826" y="2456475"/>
            <a:ext cx="1472339" cy="188150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CNN Layer 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10791" y="2456474"/>
            <a:ext cx="1472339" cy="188150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CNN Layer 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318202" y="2456474"/>
            <a:ext cx="1472339" cy="188150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CNN Layer 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364396" y="1965953"/>
            <a:ext cx="999044" cy="28814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FCN</a:t>
            </a:r>
          </a:p>
        </p:txBody>
      </p:sp>
      <p:cxnSp>
        <p:nvCxnSpPr>
          <p:cNvPr id="22" name="Straight Arrow Connector 21"/>
          <p:cNvCxnSpPr>
            <a:stCxn id="16" idx="3"/>
            <a:endCxn id="18" idx="1"/>
          </p:cNvCxnSpPr>
          <p:nvPr/>
        </p:nvCxnSpPr>
        <p:spPr>
          <a:xfrm flipV="1">
            <a:off x="4687165" y="3397229"/>
            <a:ext cx="323626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6" idx="1"/>
          </p:cNvCxnSpPr>
          <p:nvPr/>
        </p:nvCxnSpPr>
        <p:spPr>
          <a:xfrm>
            <a:off x="2594891" y="3397229"/>
            <a:ext cx="619935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3"/>
            <a:endCxn id="21" idx="1"/>
          </p:cNvCxnSpPr>
          <p:nvPr/>
        </p:nvCxnSpPr>
        <p:spPr>
          <a:xfrm>
            <a:off x="8790541" y="3397229"/>
            <a:ext cx="573855" cy="946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746169" y="3209403"/>
            <a:ext cx="47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10363440" y="3384606"/>
            <a:ext cx="573855" cy="946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1058320" y="3263460"/>
                <a:ext cx="9880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8320" y="3263460"/>
                <a:ext cx="988027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4938" t="-2174" r="-802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4664" y="4929681"/>
            <a:ext cx="1155700" cy="7747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6613" y="5120307"/>
            <a:ext cx="1397977" cy="9144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62040" y="5388977"/>
            <a:ext cx="1434353" cy="9144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18873" y="5194928"/>
            <a:ext cx="1155700" cy="7493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95782" y="5472875"/>
            <a:ext cx="1143000" cy="7366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41908" y="4936601"/>
            <a:ext cx="1415562" cy="9144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30294" y="5141435"/>
            <a:ext cx="1371600" cy="9144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24003" y="5313467"/>
            <a:ext cx="1384419" cy="914400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 rot="5400000">
            <a:off x="6490324" y="-2002747"/>
            <a:ext cx="473962" cy="727227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2736811" y="893565"/>
            <a:ext cx="83215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Train everything but start with weights that </a:t>
            </a: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are trained already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255198-1ACD-594B-8CF7-5DD0F2CD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74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12FB9-5FAE-4342-BE2F-559B191D94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23968" y="294031"/>
            <a:ext cx="10357954" cy="677519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>
                <a:latin typeface="Karla" charset="0"/>
                <a:ea typeface="Karla" charset="0"/>
                <a:cs typeface="Karla" charset="0"/>
              </a:rPr>
              <a:t>Outline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DD40E0-632F-425B-B5E9-5E8CC8FCE6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9268" y="1515697"/>
            <a:ext cx="8867355" cy="405279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endParaRPr lang="en-US" sz="2600" dirty="0"/>
          </a:p>
          <a:p>
            <a:pPr>
              <a:spcAft>
                <a:spcPts val="600"/>
              </a:spcAft>
            </a:pPr>
            <a:r>
              <a:rPr lang="en-US" sz="2600" dirty="0"/>
              <a:t>2: Review of CNNs</a:t>
            </a:r>
          </a:p>
          <a:p>
            <a:pPr>
              <a:spcAft>
                <a:spcPts val="600"/>
              </a:spcAft>
            </a:pPr>
            <a:r>
              <a:rPr lang="en-US" sz="2600" dirty="0"/>
              <a:t>3: Motivation</a:t>
            </a:r>
          </a:p>
          <a:p>
            <a:r>
              <a:rPr lang="en-US" sz="2600" dirty="0"/>
              <a:t>3: The Basics idea for Transfer Learning</a:t>
            </a:r>
          </a:p>
          <a:p>
            <a:r>
              <a:rPr lang="en-US" sz="2600" dirty="0"/>
              <a:t>4: Representation Learning</a:t>
            </a:r>
          </a:p>
          <a:p>
            <a:r>
              <a:rPr lang="en-US" sz="2600" dirty="0"/>
              <a:t>5: Transfer Learning Strategies</a:t>
            </a:r>
          </a:p>
          <a:p>
            <a:r>
              <a:rPr lang="en-US" sz="2600" dirty="0"/>
              <a:t>6: Transfer Learning for 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82439-117C-544B-A664-BA870ADBE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96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153" y="183389"/>
            <a:ext cx="12095847" cy="767276"/>
          </a:xfrm>
        </p:spPr>
        <p:txBody>
          <a:bodyPr/>
          <a:lstStyle/>
          <a:p>
            <a:r>
              <a:rPr lang="en-US" dirty="0"/>
              <a:t>Transfer Learning Across Tasks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313030" y="863697"/>
            <a:ext cx="10226614" cy="2401283"/>
            <a:chOff x="313030" y="863697"/>
            <a:chExt cx="10226614" cy="2401283"/>
          </a:xfrm>
        </p:grpSpPr>
        <p:grpSp>
          <p:nvGrpSpPr>
            <p:cNvPr id="12" name="Group 11"/>
            <p:cNvGrpSpPr/>
            <p:nvPr/>
          </p:nvGrpSpPr>
          <p:grpSpPr>
            <a:xfrm>
              <a:off x="681924" y="1363564"/>
              <a:ext cx="9857720" cy="1901416"/>
              <a:chOff x="681924" y="1058760"/>
              <a:chExt cx="9857720" cy="1901416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681924" y="1061297"/>
                <a:ext cx="2634713" cy="1898879"/>
                <a:chOff x="1038385" y="983807"/>
                <a:chExt cx="3084163" cy="2658295"/>
              </a:xfrm>
            </p:grpSpPr>
            <p:sp>
              <p:nvSpPr>
                <p:cNvPr id="5" name="Rectangle 4"/>
                <p:cNvSpPr/>
                <p:nvPr/>
              </p:nvSpPr>
              <p:spPr>
                <a:xfrm>
                  <a:off x="1038385" y="983807"/>
                  <a:ext cx="3084163" cy="2658295"/>
                </a:xfrm>
                <a:prstGeom prst="rect">
                  <a:avLst/>
                </a:prstGeom>
                <a:solidFill>
                  <a:srgbClr val="F9F9F9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245743" y="1115394"/>
                  <a:ext cx="2209657" cy="1356729"/>
                </a:xfrm>
                <a:prstGeom prst="rect">
                  <a:avLst/>
                </a:prstGeom>
              </p:spPr>
            </p:pic>
            <p:pic>
              <p:nvPicPr>
                <p:cNvPr id="7170" name="Picture 2" descr="og food recall: Here are all the brands and products ...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30590" y="1570647"/>
                  <a:ext cx="2209657" cy="13173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oup 7"/>
              <p:cNvGrpSpPr/>
              <p:nvPr/>
            </p:nvGrpSpPr>
            <p:grpSpPr>
              <a:xfrm>
                <a:off x="3941633" y="1058760"/>
                <a:ext cx="2516018" cy="1893454"/>
                <a:chOff x="4817390" y="1430139"/>
                <a:chExt cx="3133241" cy="2095502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4817390" y="1430139"/>
                  <a:ext cx="3133241" cy="2095502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9218" name="Picture 2" descr="ainting like Van Gogh with Convolutional Neural Networks ...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05400" y="1524575"/>
                  <a:ext cx="2557220" cy="19206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" name="Left Brace 8"/>
              <p:cNvSpPr/>
              <p:nvPr/>
            </p:nvSpPr>
            <p:spPr>
              <a:xfrm>
                <a:off x="7082647" y="1144090"/>
                <a:ext cx="615438" cy="1739853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8580453" y="1258500"/>
                <a:ext cx="1959191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P(cat)</a:t>
                </a:r>
              </a:p>
              <a:p>
                <a:r>
                  <a:rPr lang="en-US" sz="2800" dirty="0"/>
                  <a:t>P(chinchilla)</a:t>
                </a:r>
              </a:p>
              <a:p>
                <a:r>
                  <a:rPr lang="en-US" sz="2800" dirty="0"/>
                  <a:t>P(dog)</a:t>
                </a:r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59283" y="1702647"/>
                <a:ext cx="1858397" cy="1140648"/>
              </a:xfrm>
              <a:prstGeom prst="rect">
                <a:avLst/>
              </a:prstGeom>
            </p:spPr>
          </p:pic>
        </p:grpSp>
        <p:sp>
          <p:nvSpPr>
            <p:cNvPr id="29" name="TextBox 28"/>
            <p:cNvSpPr txBox="1"/>
            <p:nvPr/>
          </p:nvSpPr>
          <p:spPr>
            <a:xfrm>
              <a:off x="313030" y="863697"/>
              <a:ext cx="212429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Classification</a:t>
              </a: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:</a:t>
              </a:r>
            </a:p>
          </p:txBody>
        </p: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4E80810-BD46-0548-BEB7-1D51304D0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05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153" y="183389"/>
            <a:ext cx="12095847" cy="767276"/>
          </a:xfrm>
        </p:spPr>
        <p:txBody>
          <a:bodyPr/>
          <a:lstStyle/>
          <a:p>
            <a:r>
              <a:rPr lang="en-US" dirty="0"/>
              <a:t>Transfer Learning Across Tasks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313030" y="863697"/>
            <a:ext cx="10226614" cy="2401283"/>
            <a:chOff x="313030" y="863697"/>
            <a:chExt cx="10226614" cy="2401283"/>
          </a:xfrm>
        </p:grpSpPr>
        <p:grpSp>
          <p:nvGrpSpPr>
            <p:cNvPr id="12" name="Group 11"/>
            <p:cNvGrpSpPr/>
            <p:nvPr/>
          </p:nvGrpSpPr>
          <p:grpSpPr>
            <a:xfrm>
              <a:off x="681924" y="1363564"/>
              <a:ext cx="9857720" cy="1901416"/>
              <a:chOff x="681924" y="1058760"/>
              <a:chExt cx="9857720" cy="1901416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681924" y="1061297"/>
                <a:ext cx="2634713" cy="1898879"/>
                <a:chOff x="1038385" y="983807"/>
                <a:chExt cx="3084163" cy="2658295"/>
              </a:xfrm>
            </p:grpSpPr>
            <p:sp>
              <p:nvSpPr>
                <p:cNvPr id="5" name="Rectangle 4"/>
                <p:cNvSpPr/>
                <p:nvPr/>
              </p:nvSpPr>
              <p:spPr>
                <a:xfrm>
                  <a:off x="1038385" y="983807"/>
                  <a:ext cx="3084163" cy="2658295"/>
                </a:xfrm>
                <a:prstGeom prst="rect">
                  <a:avLst/>
                </a:prstGeom>
                <a:solidFill>
                  <a:srgbClr val="F9F9F9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245743" y="1115394"/>
                  <a:ext cx="2209657" cy="1356729"/>
                </a:xfrm>
                <a:prstGeom prst="rect">
                  <a:avLst/>
                </a:prstGeom>
              </p:spPr>
            </p:pic>
            <p:pic>
              <p:nvPicPr>
                <p:cNvPr id="7170" name="Picture 2" descr="og food recall: Here are all the brands and products ...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30590" y="1570647"/>
                  <a:ext cx="2209657" cy="13173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oup 7"/>
              <p:cNvGrpSpPr/>
              <p:nvPr/>
            </p:nvGrpSpPr>
            <p:grpSpPr>
              <a:xfrm>
                <a:off x="3941633" y="1058760"/>
                <a:ext cx="2516018" cy="1893454"/>
                <a:chOff x="4817390" y="1430139"/>
                <a:chExt cx="3133241" cy="2095502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4817390" y="1430139"/>
                  <a:ext cx="3133241" cy="2095502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9218" name="Picture 2" descr="ainting like Van Gogh with Convolutional Neural Networks ...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05400" y="1524575"/>
                  <a:ext cx="2557220" cy="19206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" name="Left Brace 8"/>
              <p:cNvSpPr/>
              <p:nvPr/>
            </p:nvSpPr>
            <p:spPr>
              <a:xfrm>
                <a:off x="7082647" y="1144090"/>
                <a:ext cx="615438" cy="1739853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8580453" y="1258500"/>
                <a:ext cx="1959191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P(cat)</a:t>
                </a:r>
              </a:p>
              <a:p>
                <a:r>
                  <a:rPr lang="en-US" sz="2800" dirty="0"/>
                  <a:t>P(chinchilla)</a:t>
                </a:r>
              </a:p>
              <a:p>
                <a:r>
                  <a:rPr lang="en-US" sz="2800" dirty="0"/>
                  <a:t>P(dog)</a:t>
                </a:r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59283" y="1702647"/>
                <a:ext cx="1858397" cy="1140648"/>
              </a:xfrm>
              <a:prstGeom prst="rect">
                <a:avLst/>
              </a:prstGeom>
            </p:spPr>
          </p:pic>
        </p:grpSp>
        <p:sp>
          <p:nvSpPr>
            <p:cNvPr id="29" name="TextBox 28"/>
            <p:cNvSpPr txBox="1"/>
            <p:nvPr/>
          </p:nvSpPr>
          <p:spPr>
            <a:xfrm>
              <a:off x="313030" y="863697"/>
              <a:ext cx="212429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Classification</a:t>
              </a: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: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44332" y="3511635"/>
            <a:ext cx="10932718" cy="2422117"/>
            <a:chOff x="244332" y="3511635"/>
            <a:chExt cx="10932718" cy="2422117"/>
          </a:xfrm>
        </p:grpSpPr>
        <p:grpSp>
          <p:nvGrpSpPr>
            <p:cNvPr id="16" name="Group 15"/>
            <p:cNvGrpSpPr/>
            <p:nvPr/>
          </p:nvGrpSpPr>
          <p:grpSpPr>
            <a:xfrm>
              <a:off x="681923" y="4034873"/>
              <a:ext cx="2634713" cy="1898879"/>
              <a:chOff x="1038385" y="983807"/>
              <a:chExt cx="3084163" cy="2658295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038385" y="983807"/>
                <a:ext cx="3084163" cy="2658295"/>
              </a:xfrm>
              <a:prstGeom prst="rect">
                <a:avLst/>
              </a:prstGeom>
              <a:solidFill>
                <a:srgbClr val="F9F9F9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45743" y="1115394"/>
                <a:ext cx="2209657" cy="1356729"/>
              </a:xfrm>
              <a:prstGeom prst="rect">
                <a:avLst/>
              </a:prstGeom>
            </p:spPr>
          </p:pic>
          <p:pic>
            <p:nvPicPr>
              <p:cNvPr id="19" name="Picture 2" descr="og food recall: Here are all the brands and products ...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30590" y="1570647"/>
                <a:ext cx="2209657" cy="13173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3941633" y="4031270"/>
              <a:ext cx="2516018" cy="1893454"/>
              <a:chOff x="4817390" y="1430139"/>
              <a:chExt cx="3133241" cy="2095502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4817390" y="1430139"/>
                <a:ext cx="3133241" cy="209550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3" name="Picture 2" descr="ainting like Van Gogh with Convolutional Neural Networks ...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5400" y="1524575"/>
                <a:ext cx="2557220" cy="19206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Left Brace 23"/>
            <p:cNvSpPr/>
            <p:nvPr/>
          </p:nvSpPr>
          <p:spPr>
            <a:xfrm>
              <a:off x="7082647" y="4116600"/>
              <a:ext cx="615438" cy="1739853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37050" y="4231603"/>
              <a:ext cx="2540000" cy="1435100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08790" y="4708396"/>
              <a:ext cx="1858397" cy="1140648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244332" y="3511635"/>
              <a:ext cx="24994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Object Detection:</a:t>
              </a:r>
            </a:p>
          </p:txBody>
        </p: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4E80810-BD46-0548-BEB7-1D51304D0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76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153" y="183389"/>
            <a:ext cx="12095847" cy="767276"/>
          </a:xfrm>
        </p:spPr>
        <p:txBody>
          <a:bodyPr/>
          <a:lstStyle/>
          <a:p>
            <a:r>
              <a:rPr lang="en-US" dirty="0"/>
              <a:t>Transfer Learning Across Tasks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313030" y="863697"/>
            <a:ext cx="10226614" cy="2401283"/>
            <a:chOff x="313030" y="863697"/>
            <a:chExt cx="10226614" cy="2401283"/>
          </a:xfrm>
        </p:grpSpPr>
        <p:grpSp>
          <p:nvGrpSpPr>
            <p:cNvPr id="12" name="Group 11"/>
            <p:cNvGrpSpPr/>
            <p:nvPr/>
          </p:nvGrpSpPr>
          <p:grpSpPr>
            <a:xfrm>
              <a:off x="681924" y="1363564"/>
              <a:ext cx="9857720" cy="1901416"/>
              <a:chOff x="681924" y="1058760"/>
              <a:chExt cx="9857720" cy="1901416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681924" y="1061297"/>
                <a:ext cx="2634713" cy="1898879"/>
                <a:chOff x="1038385" y="983807"/>
                <a:chExt cx="3084163" cy="2658295"/>
              </a:xfrm>
            </p:grpSpPr>
            <p:sp>
              <p:nvSpPr>
                <p:cNvPr id="5" name="Rectangle 4"/>
                <p:cNvSpPr/>
                <p:nvPr/>
              </p:nvSpPr>
              <p:spPr>
                <a:xfrm>
                  <a:off x="1038385" y="983807"/>
                  <a:ext cx="3084163" cy="2658295"/>
                </a:xfrm>
                <a:prstGeom prst="rect">
                  <a:avLst/>
                </a:prstGeom>
                <a:solidFill>
                  <a:srgbClr val="F9F9F9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245743" y="1115394"/>
                  <a:ext cx="2209657" cy="1356729"/>
                </a:xfrm>
                <a:prstGeom prst="rect">
                  <a:avLst/>
                </a:prstGeom>
              </p:spPr>
            </p:pic>
            <p:pic>
              <p:nvPicPr>
                <p:cNvPr id="7170" name="Picture 2" descr="og food recall: Here are all the brands and products ...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30590" y="1570647"/>
                  <a:ext cx="2209657" cy="13173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oup 7"/>
              <p:cNvGrpSpPr/>
              <p:nvPr/>
            </p:nvGrpSpPr>
            <p:grpSpPr>
              <a:xfrm>
                <a:off x="3941633" y="1058760"/>
                <a:ext cx="2516018" cy="1893454"/>
                <a:chOff x="4817390" y="1430139"/>
                <a:chExt cx="3133241" cy="2095502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4817390" y="1430139"/>
                  <a:ext cx="3133241" cy="2095502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9218" name="Picture 2" descr="ainting like Van Gogh with Convolutional Neural Networks ...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05400" y="1524575"/>
                  <a:ext cx="2557220" cy="19206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" name="Left Brace 8"/>
              <p:cNvSpPr/>
              <p:nvPr/>
            </p:nvSpPr>
            <p:spPr>
              <a:xfrm>
                <a:off x="7082647" y="1144090"/>
                <a:ext cx="615438" cy="1739853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8580453" y="1258500"/>
                <a:ext cx="1959191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P(cat)</a:t>
                </a:r>
              </a:p>
              <a:p>
                <a:r>
                  <a:rPr lang="en-US" sz="2800" dirty="0"/>
                  <a:t>P(chinchilla)</a:t>
                </a:r>
              </a:p>
              <a:p>
                <a:r>
                  <a:rPr lang="en-US" sz="2800" dirty="0"/>
                  <a:t>P(dog)</a:t>
                </a:r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59283" y="1702647"/>
                <a:ext cx="1858397" cy="1140648"/>
              </a:xfrm>
              <a:prstGeom prst="rect">
                <a:avLst/>
              </a:prstGeom>
            </p:spPr>
          </p:pic>
        </p:grpSp>
        <p:sp>
          <p:nvSpPr>
            <p:cNvPr id="29" name="TextBox 28"/>
            <p:cNvSpPr txBox="1"/>
            <p:nvPr/>
          </p:nvSpPr>
          <p:spPr>
            <a:xfrm>
              <a:off x="313030" y="863697"/>
              <a:ext cx="212429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Classification</a:t>
              </a: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: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44332" y="3511635"/>
            <a:ext cx="10932718" cy="2422117"/>
            <a:chOff x="244332" y="3511635"/>
            <a:chExt cx="10932718" cy="2422117"/>
          </a:xfrm>
        </p:grpSpPr>
        <p:grpSp>
          <p:nvGrpSpPr>
            <p:cNvPr id="16" name="Group 15"/>
            <p:cNvGrpSpPr/>
            <p:nvPr/>
          </p:nvGrpSpPr>
          <p:grpSpPr>
            <a:xfrm>
              <a:off x="681923" y="4034873"/>
              <a:ext cx="2634713" cy="1898879"/>
              <a:chOff x="1038385" y="983807"/>
              <a:chExt cx="3084163" cy="2658295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038385" y="983807"/>
                <a:ext cx="3084163" cy="2658295"/>
              </a:xfrm>
              <a:prstGeom prst="rect">
                <a:avLst/>
              </a:prstGeom>
              <a:solidFill>
                <a:srgbClr val="F9F9F9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45743" y="1115394"/>
                <a:ext cx="2209657" cy="1356729"/>
              </a:xfrm>
              <a:prstGeom prst="rect">
                <a:avLst/>
              </a:prstGeom>
            </p:spPr>
          </p:pic>
          <p:pic>
            <p:nvPicPr>
              <p:cNvPr id="19" name="Picture 2" descr="og food recall: Here are all the brands and products ...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30590" y="1570647"/>
                <a:ext cx="2209657" cy="13173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3941633" y="4031270"/>
              <a:ext cx="2516018" cy="1893454"/>
              <a:chOff x="4817390" y="1430139"/>
              <a:chExt cx="3133241" cy="2095502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4817390" y="1430139"/>
                <a:ext cx="3133241" cy="209550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3" name="Picture 2" descr="ainting like Van Gogh with Convolutional Neural Networks ...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5400" y="1524575"/>
                <a:ext cx="2557220" cy="19206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Left Brace 23"/>
            <p:cNvSpPr/>
            <p:nvPr/>
          </p:nvSpPr>
          <p:spPr>
            <a:xfrm>
              <a:off x="7082647" y="4116600"/>
              <a:ext cx="615438" cy="1739853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37050" y="4231603"/>
              <a:ext cx="2540000" cy="1435100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08790" y="4708396"/>
              <a:ext cx="1858397" cy="1140648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244332" y="3511635"/>
              <a:ext cx="24994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Object Detection: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929012" y="3669917"/>
            <a:ext cx="2671128" cy="2592812"/>
            <a:chOff x="9708495" y="521058"/>
            <a:chExt cx="2671128" cy="2592812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9718978" y="538419"/>
              <a:ext cx="2660645" cy="2558091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9708495" y="521058"/>
              <a:ext cx="2660645" cy="2592812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4E80810-BD46-0548-BEB7-1D51304D0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0445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153" y="183389"/>
            <a:ext cx="12095847" cy="767276"/>
          </a:xfrm>
        </p:spPr>
        <p:txBody>
          <a:bodyPr/>
          <a:lstStyle/>
          <a:p>
            <a:r>
              <a:rPr lang="en-US" dirty="0"/>
              <a:t>Transfer Learning Across Tasks (</a:t>
            </a:r>
            <a:r>
              <a:rPr lang="en-US" dirty="0" err="1"/>
              <a:t>cont</a:t>
            </a:r>
            <a:r>
              <a:rPr lang="en-US" dirty="0"/>
              <a:t>) 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88227" y="915949"/>
            <a:ext cx="10262832" cy="2371469"/>
            <a:chOff x="276812" y="588707"/>
            <a:chExt cx="10262832" cy="2371469"/>
          </a:xfrm>
        </p:grpSpPr>
        <p:grpSp>
          <p:nvGrpSpPr>
            <p:cNvPr id="6" name="Group 5"/>
            <p:cNvGrpSpPr/>
            <p:nvPr/>
          </p:nvGrpSpPr>
          <p:grpSpPr>
            <a:xfrm>
              <a:off x="681924" y="1061297"/>
              <a:ext cx="2634713" cy="1898879"/>
              <a:chOff x="1038385" y="983807"/>
              <a:chExt cx="3084163" cy="2658295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1038385" y="983807"/>
                <a:ext cx="3084163" cy="2658295"/>
              </a:xfrm>
              <a:prstGeom prst="rect">
                <a:avLst/>
              </a:prstGeom>
              <a:solidFill>
                <a:srgbClr val="F9F9F9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170" name="Picture 2" descr="og food recall: Here are all the brands and products ...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4718" y="1172277"/>
                <a:ext cx="2209657" cy="13173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3941633" y="1058760"/>
              <a:ext cx="2516018" cy="1893454"/>
              <a:chOff x="4817390" y="1430139"/>
              <a:chExt cx="3133241" cy="209550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4817390" y="1430139"/>
                <a:ext cx="3133241" cy="209550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218" name="Picture 2" descr="ainting like Van Gogh with Convolutional Neural Networks ...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5400" y="1524575"/>
                <a:ext cx="2557220" cy="19206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Left Brace 8"/>
            <p:cNvSpPr/>
            <p:nvPr/>
          </p:nvSpPr>
          <p:spPr>
            <a:xfrm>
              <a:off x="7082647" y="1144090"/>
              <a:ext cx="615438" cy="1739853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580453" y="1258500"/>
              <a:ext cx="195919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P(cat)</a:t>
              </a:r>
            </a:p>
            <a:p>
              <a:r>
                <a:rPr lang="en-US" sz="2800" dirty="0"/>
                <a:t>P(chinchilla)</a:t>
              </a:r>
            </a:p>
            <a:p>
              <a:r>
                <a:rPr lang="en-US" sz="2800" dirty="0"/>
                <a:t>P(dog)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1296" y="1453263"/>
              <a:ext cx="1858397" cy="1140648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8237" y="1852235"/>
              <a:ext cx="1745106" cy="1061005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276812" y="588707"/>
              <a:ext cx="212429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Classification</a:t>
              </a: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: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27420" y="3438686"/>
            <a:ext cx="10195929" cy="2410868"/>
            <a:chOff x="327420" y="2939920"/>
            <a:chExt cx="10195929" cy="2410868"/>
          </a:xfrm>
        </p:grpSpPr>
        <p:grpSp>
          <p:nvGrpSpPr>
            <p:cNvPr id="3" name="Group 2"/>
            <p:cNvGrpSpPr/>
            <p:nvPr/>
          </p:nvGrpSpPr>
          <p:grpSpPr>
            <a:xfrm>
              <a:off x="681924" y="3449372"/>
              <a:ext cx="9841425" cy="1901416"/>
              <a:chOff x="681924" y="3449372"/>
              <a:chExt cx="9841425" cy="1901416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681924" y="3451909"/>
                <a:ext cx="2634713" cy="1898879"/>
                <a:chOff x="1038385" y="983807"/>
                <a:chExt cx="3084163" cy="2658295"/>
              </a:xfrm>
            </p:grpSpPr>
            <p:sp>
              <p:nvSpPr>
                <p:cNvPr id="17" name="Rectangle 16"/>
                <p:cNvSpPr/>
                <p:nvPr/>
              </p:nvSpPr>
              <p:spPr>
                <a:xfrm>
                  <a:off x="1038385" y="983807"/>
                  <a:ext cx="3084163" cy="2658295"/>
                </a:xfrm>
                <a:prstGeom prst="rect">
                  <a:avLst/>
                </a:prstGeom>
                <a:solidFill>
                  <a:srgbClr val="F9F9F9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9" name="Picture 2" descr="og food recall: Here are all the brands and products ...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8519" y="1132818"/>
                  <a:ext cx="2209657" cy="13173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1" name="Group 20"/>
              <p:cNvGrpSpPr/>
              <p:nvPr/>
            </p:nvGrpSpPr>
            <p:grpSpPr>
              <a:xfrm>
                <a:off x="3941633" y="3449372"/>
                <a:ext cx="2516018" cy="1893454"/>
                <a:chOff x="4817390" y="1430139"/>
                <a:chExt cx="3133241" cy="2095502"/>
              </a:xfrm>
            </p:grpSpPr>
            <p:sp>
              <p:nvSpPr>
                <p:cNvPr id="22" name="Rectangle 21"/>
                <p:cNvSpPr/>
                <p:nvPr/>
              </p:nvSpPr>
              <p:spPr>
                <a:xfrm>
                  <a:off x="4817390" y="1430139"/>
                  <a:ext cx="3133241" cy="2095502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3" name="Picture 2" descr="ainting like Van Gogh with Convolutional Neural Networks ...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05400" y="1524575"/>
                  <a:ext cx="2557220" cy="19206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4" name="Left Brace 23"/>
              <p:cNvSpPr/>
              <p:nvPr/>
            </p:nvSpPr>
            <p:spPr>
              <a:xfrm>
                <a:off x="7082647" y="3534702"/>
                <a:ext cx="615438" cy="1739853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89570" y="4253359"/>
                <a:ext cx="1745106" cy="1061005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0502" y="3831024"/>
                <a:ext cx="1858397" cy="1140648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40447" y="3598660"/>
                <a:ext cx="2282902" cy="1485900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39225" y="4208681"/>
                <a:ext cx="1745106" cy="1061005"/>
              </a:xfrm>
              <a:prstGeom prst="rect">
                <a:avLst/>
              </a:prstGeom>
            </p:spPr>
          </p:pic>
        </p:grpSp>
        <p:sp>
          <p:nvSpPr>
            <p:cNvPr id="34" name="TextBox 33"/>
            <p:cNvSpPr txBox="1"/>
            <p:nvPr/>
          </p:nvSpPr>
          <p:spPr>
            <a:xfrm>
              <a:off x="327420" y="2939920"/>
              <a:ext cx="216597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Segmentation:</a:t>
              </a:r>
              <a:endPara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929012" y="3669917"/>
            <a:ext cx="2671128" cy="2592812"/>
            <a:chOff x="9708495" y="521058"/>
            <a:chExt cx="2671128" cy="2592812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9718978" y="538419"/>
              <a:ext cx="2660645" cy="2558091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9708495" y="521058"/>
              <a:ext cx="2660645" cy="2592812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8038CB-29F7-AC44-9CE1-BE2EFD494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8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</a:t>
            </a:r>
          </a:p>
        </p:txBody>
      </p:sp>
      <p:pic>
        <p:nvPicPr>
          <p:cNvPr id="11266" name="Picture 2" descr="https://i.imgur.com/VG3N19J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773" y="1239865"/>
            <a:ext cx="8754376" cy="4679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63A7CD-2BF5-1A4C-AF96-E53FE3D07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795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Segmentation: U-net architecture</a:t>
            </a:r>
          </a:p>
        </p:txBody>
      </p:sp>
      <p:pic>
        <p:nvPicPr>
          <p:cNvPr id="10242" name="Picture 2" descr="https://www.researchgate.net/profile/James_Brown124/publication/328781846/figure/fig1/AS:690171381051392@1541561088555/Diagram-of-the-U-net-architecture-and-two-phase-training-scheme-for-optic-localization.pp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928" y="1330037"/>
            <a:ext cx="8096250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3351197" y="856718"/>
            <a:ext cx="2606258" cy="5156157"/>
            <a:chOff x="3351197" y="856718"/>
            <a:chExt cx="2606258" cy="5156157"/>
          </a:xfrm>
        </p:grpSpPr>
        <p:sp>
          <p:nvSpPr>
            <p:cNvPr id="4" name="Rounded Rectangle 3"/>
            <p:cNvSpPr/>
            <p:nvPr/>
          </p:nvSpPr>
          <p:spPr>
            <a:xfrm>
              <a:off x="3366653" y="1814947"/>
              <a:ext cx="2590800" cy="4197928"/>
            </a:xfrm>
            <a:prstGeom prst="roundRect">
              <a:avLst/>
            </a:prstGeom>
            <a:solidFill>
              <a:schemeClr val="bg1">
                <a:alpha val="14000"/>
              </a:schemeClr>
            </a:solidFill>
            <a:ln w="476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3351197" y="856718"/>
              <a:ext cx="2606258" cy="913855"/>
              <a:chOff x="3351197" y="856718"/>
              <a:chExt cx="2606258" cy="91385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3403648" y="856718"/>
                <a:ext cx="24336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Pre-train network</a:t>
                </a:r>
              </a:p>
            </p:txBody>
          </p:sp>
          <p:sp>
            <p:nvSpPr>
              <p:cNvPr id="10" name="Left Brace 9"/>
              <p:cNvSpPr/>
              <p:nvPr/>
            </p:nvSpPr>
            <p:spPr>
              <a:xfrm rot="5400000">
                <a:off x="4407287" y="220406"/>
                <a:ext cx="494077" cy="2606258"/>
              </a:xfrm>
              <a:prstGeom prst="leftBrac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6052835" y="872379"/>
            <a:ext cx="2606258" cy="5140496"/>
            <a:chOff x="6052835" y="872379"/>
            <a:chExt cx="2606258" cy="5140496"/>
          </a:xfrm>
        </p:grpSpPr>
        <p:sp>
          <p:nvSpPr>
            <p:cNvPr id="7" name="Rounded Rectangle 6"/>
            <p:cNvSpPr/>
            <p:nvPr/>
          </p:nvSpPr>
          <p:spPr>
            <a:xfrm>
              <a:off x="6068293" y="1814947"/>
              <a:ext cx="2590800" cy="4197928"/>
            </a:xfrm>
            <a:prstGeom prst="roundRect">
              <a:avLst/>
            </a:prstGeom>
            <a:solidFill>
              <a:schemeClr val="bg1">
                <a:alpha val="14000"/>
              </a:schemeClr>
            </a:solidFill>
            <a:ln w="4762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479359" y="872379"/>
              <a:ext cx="142378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Train this</a:t>
              </a:r>
            </a:p>
          </p:txBody>
        </p:sp>
        <p:sp>
          <p:nvSpPr>
            <p:cNvPr id="12" name="Left Brace 11"/>
            <p:cNvSpPr/>
            <p:nvPr/>
          </p:nvSpPr>
          <p:spPr>
            <a:xfrm rot="5400000">
              <a:off x="7108925" y="220406"/>
              <a:ext cx="494077" cy="2606258"/>
            </a:xfrm>
            <a:prstGeom prst="leftBrac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3F452C-8FF1-034A-9AA9-B897D42A3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3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(fine tuning)</a:t>
            </a:r>
          </a:p>
        </p:txBody>
      </p:sp>
      <p:pic>
        <p:nvPicPr>
          <p:cNvPr id="10242" name="Picture 2" descr="https://www.researchgate.net/profile/James_Brown124/publication/328781846/figure/fig1/AS:690171381051392@1541561088555/Diagram-of-the-U-net-architecture-and-two-phase-training-scheme-for-optic-localization.pp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928" y="1330037"/>
            <a:ext cx="8096250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3351197" y="856718"/>
            <a:ext cx="5307898" cy="5156157"/>
            <a:chOff x="3351197" y="856718"/>
            <a:chExt cx="5307898" cy="5156157"/>
          </a:xfrm>
        </p:grpSpPr>
        <p:grpSp>
          <p:nvGrpSpPr>
            <p:cNvPr id="6" name="Group 5"/>
            <p:cNvGrpSpPr/>
            <p:nvPr/>
          </p:nvGrpSpPr>
          <p:grpSpPr>
            <a:xfrm>
              <a:off x="3351197" y="856718"/>
              <a:ext cx="5307898" cy="5156157"/>
              <a:chOff x="3351197" y="856718"/>
              <a:chExt cx="5307898" cy="5156157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3366653" y="1814947"/>
                <a:ext cx="2590800" cy="419792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14000"/>
                </a:schemeClr>
              </a:solidFill>
              <a:ln w="4762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" name="Group 4"/>
              <p:cNvGrpSpPr/>
              <p:nvPr/>
            </p:nvGrpSpPr>
            <p:grpSpPr>
              <a:xfrm>
                <a:off x="3351197" y="856718"/>
                <a:ext cx="5307898" cy="913856"/>
                <a:chOff x="3351197" y="856718"/>
                <a:chExt cx="5307898" cy="913856"/>
              </a:xfrm>
            </p:grpSpPr>
            <p:sp>
              <p:nvSpPr>
                <p:cNvPr id="8" name="TextBox 7"/>
                <p:cNvSpPr txBox="1"/>
                <p:nvPr/>
              </p:nvSpPr>
              <p:spPr>
                <a:xfrm>
                  <a:off x="3403648" y="856718"/>
                  <a:ext cx="5075334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Fine tune </a:t>
                  </a:r>
                </a:p>
              </p:txBody>
            </p:sp>
            <p:sp>
              <p:nvSpPr>
                <p:cNvPr id="10" name="Left Brace 9"/>
                <p:cNvSpPr/>
                <p:nvPr/>
              </p:nvSpPr>
              <p:spPr>
                <a:xfrm rot="5400000">
                  <a:off x="5715171" y="-1173349"/>
                  <a:ext cx="579949" cy="5307898"/>
                </a:xfrm>
                <a:prstGeom prst="leftBrac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" name="Rounded Rectangle 6"/>
            <p:cNvSpPr/>
            <p:nvPr/>
          </p:nvSpPr>
          <p:spPr>
            <a:xfrm>
              <a:off x="6068293" y="1814947"/>
              <a:ext cx="2590800" cy="419792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  <a:alpha val="14000"/>
              </a:schemeClr>
            </a:solidFill>
            <a:ln w="4762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5EC620-758D-204D-9E18-2F2CEF059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8265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through Network Distillation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495242" y="1106130"/>
            <a:ext cx="115027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Question: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 is it possible to </a:t>
            </a:r>
            <a:r>
              <a:rPr lang="en-US" sz="2400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distill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and </a:t>
            </a:r>
            <a:r>
              <a:rPr lang="en-US" sz="2400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compress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 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knowledge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 of the large and complex training model (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teacher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) into a small and simple deployment model (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student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)?</a:t>
            </a:r>
          </a:p>
        </p:txBody>
      </p:sp>
      <p:pic>
        <p:nvPicPr>
          <p:cNvPr id="5" name="Picture 2" descr="ake your Machine Learning Models to Production with these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42" y="2811066"/>
            <a:ext cx="6260846" cy="385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202078" y="3517160"/>
            <a:ext cx="4516581" cy="76944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Standard cross entropy with correct labels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202078" y="5083291"/>
            <a:ext cx="4516581" cy="110799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Cross entropy with the output from the teacher network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DFA39-3B2B-9348-BEFE-C4CA39684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387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842708" cy="767276"/>
          </a:xfrm>
        </p:spPr>
        <p:txBody>
          <a:bodyPr/>
          <a:lstStyle/>
          <a:p>
            <a:r>
              <a:rPr lang="en-US" dirty="0"/>
              <a:t>Transfer Learning through Network Distillation </a:t>
            </a:r>
            <a:r>
              <a:rPr lang="en-US"/>
              <a:t>(temperature)</a:t>
            </a:r>
            <a:endParaRPr lang="en-US" dirty="0"/>
          </a:p>
        </p:txBody>
      </p:sp>
      <p:pic>
        <p:nvPicPr>
          <p:cNvPr id="5" name="Picture 2" descr="ake your Machine Learning Models to Production with these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18" y="1834225"/>
            <a:ext cx="6260846" cy="385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202078" y="2321818"/>
            <a:ext cx="4749905" cy="76944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Standard cross entropy with correct labels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202078" y="5083291"/>
            <a:ext cx="4749905" cy="110799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Cross entropy with the soft targets from the teacher network predictions</a:t>
            </a:r>
          </a:p>
        </p:txBody>
      </p:sp>
      <p:sp>
        <p:nvSpPr>
          <p:cNvPr id="4" name="Down Arrow 3"/>
          <p:cNvSpPr/>
          <p:nvPr/>
        </p:nvSpPr>
        <p:spPr>
          <a:xfrm>
            <a:off x="7180016" y="3637957"/>
            <a:ext cx="584382" cy="898635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923759" y="3370348"/>
                <a:ext cx="4028224" cy="154003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Soften labels with temperature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𝑞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𝑖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f>
                        <m:fPr>
                          <m:ctrlPr>
                            <a:rPr lang="mr-IN" sz="2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/</m:t>
                              </m:r>
                              <m:r>
                                <a:rPr lang="en-US" sz="2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>
                            <a:rPr lang="en-US" sz="2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/</m:t>
                              </m:r>
                              <m:r>
                                <a:rPr lang="en-US" sz="2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𝑇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2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759" y="3370348"/>
                <a:ext cx="4028224" cy="1540037"/>
              </a:xfrm>
              <a:prstGeom prst="rect">
                <a:avLst/>
              </a:prstGeom>
              <a:blipFill rotWithShape="0">
                <a:blip r:embed="rId3"/>
                <a:stretch>
                  <a:fillRect t="-2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70A622-2A11-C94E-B987-86894EE11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7918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075A8-B45C-2E45-93B4-D5DA5A2DA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– The details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52C82-BE66-4418-8AD5-980274E47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4000" b="1" dirty="0"/>
              <a:t>Transfer Learning for Deep Learning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8B12B6-3601-47CB-A9A9-26D9E49F3513}"/>
              </a:ext>
            </a:extLst>
          </p:cNvPr>
          <p:cNvSpPr/>
          <p:nvPr/>
        </p:nvSpPr>
        <p:spPr>
          <a:xfrm>
            <a:off x="971550" y="1938249"/>
            <a:ext cx="1053963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What people think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You can’t do deep learning unless you have a million labeled examples.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What people can do, instead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You can learn representations from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unlabeled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 data.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You can train on a nearby objective for which is easy to generate labels (ImageNet).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You can transfer learned representations from a relate task.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83C71-F1BE-6B4E-AFFE-A96A31137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682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screen&#10;&#10;Description automatically generated">
            <a:extLst>
              <a:ext uri="{FF2B5EF4-FFF2-40B4-BE49-F238E27FC236}">
                <a16:creationId xmlns:a16="http://schemas.microsoft.com/office/drawing/2014/main" id="{000A37CD-95EE-6442-842D-08C1D3F02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81" y="1677667"/>
            <a:ext cx="12786475" cy="472881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12FB9-5FAE-4342-BE2F-559B191D94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23968" y="294031"/>
            <a:ext cx="10357954" cy="67751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latin typeface="Karla" charset="0"/>
                <a:ea typeface="Karla" charset="0"/>
                <a:cs typeface="Karla" charset="0"/>
              </a:rPr>
              <a:t>THE STORY OF TRANSFER 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DA26F-9B8C-1847-B18B-09F901FAC53A}"/>
              </a:ext>
            </a:extLst>
          </p:cNvPr>
          <p:cNvSpPr txBox="1"/>
          <p:nvPr/>
        </p:nvSpPr>
        <p:spPr>
          <a:xfrm>
            <a:off x="4981442" y="4011298"/>
            <a:ext cx="2393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CNNs: The failure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4B1CC4-FCDA-804F-97DA-943F88BBF0BA}"/>
              </a:ext>
            </a:extLst>
          </p:cNvPr>
          <p:cNvSpPr txBox="1"/>
          <p:nvPr/>
        </p:nvSpPr>
        <p:spPr>
          <a:xfrm>
            <a:off x="828025" y="3995909"/>
            <a:ext cx="2518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CNNs: The success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0647CC-0FC4-744E-A241-551854E8B385}"/>
              </a:ext>
            </a:extLst>
          </p:cNvPr>
          <p:cNvSpPr txBox="1"/>
          <p:nvPr/>
        </p:nvSpPr>
        <p:spPr>
          <a:xfrm>
            <a:off x="8841272" y="4042076"/>
            <a:ext cx="26686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CNNs: The revolution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E3043-DC95-E446-8833-4FCD3E013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782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D7F28C7-FFCD-2D45-AB6D-1B902E909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– The details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52C82-BE66-4418-8AD5-980274E47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885" y="956515"/>
            <a:ext cx="10327008" cy="2111143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Feature-Representation Extraction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687885" y="1980723"/>
            <a:ext cx="8170114" cy="1282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Use representations learned by big net to extract features from new samples, which are then fed to a new classifier: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2A2A2A"/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EBA128-29F9-834D-8722-997EABF67FF2}"/>
              </a:ext>
            </a:extLst>
          </p:cNvPr>
          <p:cNvSpPr/>
          <p:nvPr/>
        </p:nvSpPr>
        <p:spPr>
          <a:xfrm>
            <a:off x="9682716" y="2948763"/>
            <a:ext cx="1623237" cy="21903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Base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Trained CNN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FREEZE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2A8C6C-7691-434D-B3FE-52D6E637C1A9}"/>
              </a:ext>
            </a:extLst>
          </p:cNvPr>
          <p:cNvSpPr/>
          <p:nvPr/>
        </p:nvSpPr>
        <p:spPr>
          <a:xfrm>
            <a:off x="9682716" y="1736652"/>
            <a:ext cx="1623237" cy="10927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randomly initialize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5944E9-AF43-A644-A337-0CD691182F3E}"/>
              </a:ext>
            </a:extLst>
          </p:cNvPr>
          <p:cNvSpPr txBox="1"/>
          <p:nvPr/>
        </p:nvSpPr>
        <p:spPr>
          <a:xfrm>
            <a:off x="10151933" y="558740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Input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66182E-A05C-3440-9F20-E803636E8912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10494335" y="5139070"/>
            <a:ext cx="0" cy="4483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4A8D678-5FAE-204D-AF0F-97A030167303}"/>
              </a:ext>
            </a:extLst>
          </p:cNvPr>
          <p:cNvSpPr txBox="1"/>
          <p:nvPr/>
        </p:nvSpPr>
        <p:spPr>
          <a:xfrm>
            <a:off x="9923407" y="940981"/>
            <a:ext cx="114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Prediction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D319B7-1F79-6E40-85AA-C6265A0A97CA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10494333" y="1310313"/>
            <a:ext cx="0" cy="4263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8C381A-039F-D546-B9E6-784BC097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567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D7F28C7-FFCD-2D45-AB6D-1B902E909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– The details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52C82-BE66-4418-8AD5-980274E47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885" y="956515"/>
            <a:ext cx="10327008" cy="2111143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Feature-Representation Extraction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687885" y="1980723"/>
            <a:ext cx="8170114" cy="2093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Use representations learned by big net to extract features from new samples, which are then fed to a new classifier: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2A2A2A"/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• Keep (frozen) convolutional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base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from big model.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EBA128-29F9-834D-8722-997EABF67FF2}"/>
              </a:ext>
            </a:extLst>
          </p:cNvPr>
          <p:cNvSpPr/>
          <p:nvPr/>
        </p:nvSpPr>
        <p:spPr>
          <a:xfrm>
            <a:off x="9682716" y="2948763"/>
            <a:ext cx="1623237" cy="21903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Base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Trained CNN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FREEZE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2A8C6C-7691-434D-B3FE-52D6E637C1A9}"/>
              </a:ext>
            </a:extLst>
          </p:cNvPr>
          <p:cNvSpPr/>
          <p:nvPr/>
        </p:nvSpPr>
        <p:spPr>
          <a:xfrm>
            <a:off x="9682716" y="1736652"/>
            <a:ext cx="1623237" cy="10927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randomly initialize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5944E9-AF43-A644-A337-0CD691182F3E}"/>
              </a:ext>
            </a:extLst>
          </p:cNvPr>
          <p:cNvSpPr txBox="1"/>
          <p:nvPr/>
        </p:nvSpPr>
        <p:spPr>
          <a:xfrm>
            <a:off x="10151933" y="558740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Input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66182E-A05C-3440-9F20-E803636E8912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10494335" y="5139070"/>
            <a:ext cx="0" cy="4483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4A8D678-5FAE-204D-AF0F-97A030167303}"/>
              </a:ext>
            </a:extLst>
          </p:cNvPr>
          <p:cNvSpPr txBox="1"/>
          <p:nvPr/>
        </p:nvSpPr>
        <p:spPr>
          <a:xfrm>
            <a:off x="9923407" y="940981"/>
            <a:ext cx="114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Prediction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D319B7-1F79-6E40-85AA-C6265A0A97CA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10494333" y="1310313"/>
            <a:ext cx="0" cy="4263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8C381A-039F-D546-B9E6-784BC097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025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D7F28C7-FFCD-2D45-AB6D-1B902E909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– The details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52C82-BE66-4418-8AD5-980274E47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885" y="956515"/>
            <a:ext cx="10327008" cy="2111143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Feature-Representation Extraction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687885" y="1980723"/>
            <a:ext cx="8170114" cy="2501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Use representations learned by big net to extract features from new samples, which are then fed to a new classifier: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2A2A2A"/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• Keep (frozen) convolutional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base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from big model.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• Generally throw away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head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FC layers since these have no notion of space, and convolutional base is more generic.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EBA128-29F9-834D-8722-997EABF67FF2}"/>
              </a:ext>
            </a:extLst>
          </p:cNvPr>
          <p:cNvSpPr/>
          <p:nvPr/>
        </p:nvSpPr>
        <p:spPr>
          <a:xfrm>
            <a:off x="9682716" y="2948763"/>
            <a:ext cx="1623237" cy="21903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Base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Trained CNN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FREEZE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2A8C6C-7691-434D-B3FE-52D6E637C1A9}"/>
              </a:ext>
            </a:extLst>
          </p:cNvPr>
          <p:cNvSpPr/>
          <p:nvPr/>
        </p:nvSpPr>
        <p:spPr>
          <a:xfrm>
            <a:off x="9682716" y="1736652"/>
            <a:ext cx="1623237" cy="10927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randomly initialize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5944E9-AF43-A644-A337-0CD691182F3E}"/>
              </a:ext>
            </a:extLst>
          </p:cNvPr>
          <p:cNvSpPr txBox="1"/>
          <p:nvPr/>
        </p:nvSpPr>
        <p:spPr>
          <a:xfrm>
            <a:off x="10151933" y="558740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Input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66182E-A05C-3440-9F20-E803636E8912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10494335" y="5139070"/>
            <a:ext cx="0" cy="4483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4A8D678-5FAE-204D-AF0F-97A030167303}"/>
              </a:ext>
            </a:extLst>
          </p:cNvPr>
          <p:cNvSpPr txBox="1"/>
          <p:nvPr/>
        </p:nvSpPr>
        <p:spPr>
          <a:xfrm>
            <a:off x="9923407" y="940981"/>
            <a:ext cx="114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Prediction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D319B7-1F79-6E40-85AA-C6265A0A97CA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10494333" y="1310313"/>
            <a:ext cx="0" cy="4263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8C381A-039F-D546-B9E6-784BC097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1622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D7F28C7-FFCD-2D45-AB6D-1B902E909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– The details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52C82-BE66-4418-8AD5-980274E47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885" y="956515"/>
            <a:ext cx="10327008" cy="2111143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Feature-Representation Extraction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687885" y="1980723"/>
            <a:ext cx="8170114" cy="412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Use representations learned by big net to extract features from new samples, which are then fed to a new classifier: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2A2A2A"/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• Keep (frozen) convolutional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base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from big model.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• Generally throw away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head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FC layers since these have no notion of space, and convolutional base is more generic.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• Since there are both dogs and cats in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ImageNet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 you could get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away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 with using the head FC layers as well (instance TL).  But by throwing it away you can learn more from other dog/cat images.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EBA128-29F9-834D-8722-997EABF67FF2}"/>
              </a:ext>
            </a:extLst>
          </p:cNvPr>
          <p:cNvSpPr/>
          <p:nvPr/>
        </p:nvSpPr>
        <p:spPr>
          <a:xfrm>
            <a:off x="9682716" y="2948763"/>
            <a:ext cx="1623237" cy="21903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Base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Trained CNN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FREEZE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2A8C6C-7691-434D-B3FE-52D6E637C1A9}"/>
              </a:ext>
            </a:extLst>
          </p:cNvPr>
          <p:cNvSpPr/>
          <p:nvPr/>
        </p:nvSpPr>
        <p:spPr>
          <a:xfrm>
            <a:off x="9682716" y="1736652"/>
            <a:ext cx="1623237" cy="10927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randomly initialize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5944E9-AF43-A644-A337-0CD691182F3E}"/>
              </a:ext>
            </a:extLst>
          </p:cNvPr>
          <p:cNvSpPr txBox="1"/>
          <p:nvPr/>
        </p:nvSpPr>
        <p:spPr>
          <a:xfrm>
            <a:off x="10151933" y="558740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Input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66182E-A05C-3440-9F20-E803636E8912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10494335" y="5139070"/>
            <a:ext cx="0" cy="4483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4A8D678-5FAE-204D-AF0F-97A030167303}"/>
              </a:ext>
            </a:extLst>
          </p:cNvPr>
          <p:cNvSpPr txBox="1"/>
          <p:nvPr/>
        </p:nvSpPr>
        <p:spPr>
          <a:xfrm>
            <a:off x="9923407" y="940981"/>
            <a:ext cx="114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Prediction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D319B7-1F79-6E40-85AA-C6265A0A97CA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10494333" y="1310313"/>
            <a:ext cx="0" cy="4263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8C381A-039F-D546-B9E6-784BC097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8683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96003-3F2E-4539-A307-AE530AAC56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8214" y="258306"/>
            <a:ext cx="6794500" cy="4049477"/>
          </a:xfrm>
        </p:spPr>
        <p:txBody>
          <a:bodyPr>
            <a:normAutofit/>
          </a:bodyPr>
          <a:lstStyle/>
          <a:p>
            <a:r>
              <a:rPr lang="en-US" dirty="0"/>
              <a:t>Fine-tuning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F72452-0D59-4DAA-9BDC-BC15FD400CF2}"/>
              </a:ext>
            </a:extLst>
          </p:cNvPr>
          <p:cNvSpPr/>
          <p:nvPr/>
        </p:nvSpPr>
        <p:spPr>
          <a:xfrm>
            <a:off x="1126742" y="1310313"/>
            <a:ext cx="8055778" cy="947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Up to now we have frozen the entire convolutional base.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A2A2A"/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818131-262F-FE4B-BC10-B0D689F3D322}"/>
              </a:ext>
            </a:extLst>
          </p:cNvPr>
          <p:cNvSpPr/>
          <p:nvPr/>
        </p:nvSpPr>
        <p:spPr>
          <a:xfrm>
            <a:off x="9682716" y="3657600"/>
            <a:ext cx="1623237" cy="148147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Base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Trained CNN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FREEZE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DDF20E-387E-7141-8500-8C80C760E2C9}"/>
              </a:ext>
            </a:extLst>
          </p:cNvPr>
          <p:cNvSpPr/>
          <p:nvPr/>
        </p:nvSpPr>
        <p:spPr>
          <a:xfrm>
            <a:off x="9682716" y="1736652"/>
            <a:ext cx="1623237" cy="10927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randomly initialize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EA8E07-E9F9-AE4B-8310-DC2053DB79EA}"/>
              </a:ext>
            </a:extLst>
          </p:cNvPr>
          <p:cNvSpPr txBox="1"/>
          <p:nvPr/>
        </p:nvSpPr>
        <p:spPr>
          <a:xfrm>
            <a:off x="10151933" y="558740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Input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A1BB80-1282-5043-8828-064418D9834C}"/>
              </a:ext>
            </a:extLst>
          </p:cNvPr>
          <p:cNvCxnSpPr>
            <a:cxnSpLocks/>
            <a:stCxn id="15" idx="0"/>
            <a:endCxn id="13" idx="2"/>
          </p:cNvCxnSpPr>
          <p:nvPr/>
        </p:nvCxnSpPr>
        <p:spPr>
          <a:xfrm flipV="1">
            <a:off x="10494335" y="5139070"/>
            <a:ext cx="0" cy="4483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8036A29-8430-CC41-8709-8B2D96E81F80}"/>
              </a:ext>
            </a:extLst>
          </p:cNvPr>
          <p:cNvSpPr txBox="1"/>
          <p:nvPr/>
        </p:nvSpPr>
        <p:spPr>
          <a:xfrm>
            <a:off x="9923407" y="940981"/>
            <a:ext cx="114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Prediction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BFE6835-C119-D745-88E3-A6D51E5939C2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10494333" y="1310313"/>
            <a:ext cx="0" cy="4263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A4EAA71-9B74-A14A-BC9D-C2F0DAE8AD3B}"/>
              </a:ext>
            </a:extLst>
          </p:cNvPr>
          <p:cNvSpPr/>
          <p:nvPr/>
        </p:nvSpPr>
        <p:spPr>
          <a:xfrm>
            <a:off x="9690100" y="2920851"/>
            <a:ext cx="1623237" cy="669851"/>
          </a:xfrm>
          <a:prstGeom prst="rect">
            <a:avLst/>
          </a:prstGeom>
          <a:gradFill>
            <a:gsLst>
              <a:gs pos="22000">
                <a:srgbClr val="73A5EA"/>
              </a:gs>
              <a:gs pos="0">
                <a:schemeClr val="accent1">
                  <a:tint val="100000"/>
                  <a:shade val="100000"/>
                  <a:satMod val="130000"/>
                </a:schemeClr>
              </a:gs>
              <a:gs pos="99000">
                <a:schemeClr val="accent3">
                  <a:lumMod val="40000"/>
                  <a:lumOff val="60000"/>
                </a:schemeClr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Fine tune some layers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3B62C9-1959-044C-996F-555CBC24D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430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96003-3F2E-4539-A307-AE530AAC56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8214" y="258306"/>
            <a:ext cx="6794500" cy="4049477"/>
          </a:xfrm>
        </p:spPr>
        <p:txBody>
          <a:bodyPr>
            <a:normAutofit/>
          </a:bodyPr>
          <a:lstStyle/>
          <a:p>
            <a:r>
              <a:rPr lang="en-US" dirty="0"/>
              <a:t>Fine-tuning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F72452-0D59-4DAA-9BDC-BC15FD400CF2}"/>
              </a:ext>
            </a:extLst>
          </p:cNvPr>
          <p:cNvSpPr/>
          <p:nvPr/>
        </p:nvSpPr>
        <p:spPr>
          <a:xfrm>
            <a:off x="1126742" y="1310313"/>
            <a:ext cx="8055778" cy="1833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Up to now we have frozen the entire convolutional base.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A2A2A"/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Remember that earlier layers learn highly generic feature maps (edges, colors, textures).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818131-262F-FE4B-BC10-B0D689F3D322}"/>
              </a:ext>
            </a:extLst>
          </p:cNvPr>
          <p:cNvSpPr/>
          <p:nvPr/>
        </p:nvSpPr>
        <p:spPr>
          <a:xfrm>
            <a:off x="9682716" y="3657600"/>
            <a:ext cx="1623237" cy="148147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Base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Trained CNN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FREEZE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DDF20E-387E-7141-8500-8C80C760E2C9}"/>
              </a:ext>
            </a:extLst>
          </p:cNvPr>
          <p:cNvSpPr/>
          <p:nvPr/>
        </p:nvSpPr>
        <p:spPr>
          <a:xfrm>
            <a:off x="9682716" y="1736652"/>
            <a:ext cx="1623237" cy="10927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randomly initialize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EA8E07-E9F9-AE4B-8310-DC2053DB79EA}"/>
              </a:ext>
            </a:extLst>
          </p:cNvPr>
          <p:cNvSpPr txBox="1"/>
          <p:nvPr/>
        </p:nvSpPr>
        <p:spPr>
          <a:xfrm>
            <a:off x="10151933" y="558740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Input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A1BB80-1282-5043-8828-064418D9834C}"/>
              </a:ext>
            </a:extLst>
          </p:cNvPr>
          <p:cNvCxnSpPr>
            <a:cxnSpLocks/>
            <a:stCxn id="15" idx="0"/>
            <a:endCxn id="13" idx="2"/>
          </p:cNvCxnSpPr>
          <p:nvPr/>
        </p:nvCxnSpPr>
        <p:spPr>
          <a:xfrm flipV="1">
            <a:off x="10494335" y="5139070"/>
            <a:ext cx="0" cy="4483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8036A29-8430-CC41-8709-8B2D96E81F80}"/>
              </a:ext>
            </a:extLst>
          </p:cNvPr>
          <p:cNvSpPr txBox="1"/>
          <p:nvPr/>
        </p:nvSpPr>
        <p:spPr>
          <a:xfrm>
            <a:off x="9923407" y="940981"/>
            <a:ext cx="114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Prediction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BFE6835-C119-D745-88E3-A6D51E5939C2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10494333" y="1310313"/>
            <a:ext cx="0" cy="4263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A4EAA71-9B74-A14A-BC9D-C2F0DAE8AD3B}"/>
              </a:ext>
            </a:extLst>
          </p:cNvPr>
          <p:cNvSpPr/>
          <p:nvPr/>
        </p:nvSpPr>
        <p:spPr>
          <a:xfrm>
            <a:off x="9690100" y="2920851"/>
            <a:ext cx="1623237" cy="669851"/>
          </a:xfrm>
          <a:prstGeom prst="rect">
            <a:avLst/>
          </a:prstGeom>
          <a:gradFill>
            <a:gsLst>
              <a:gs pos="22000">
                <a:srgbClr val="73A5EA"/>
              </a:gs>
              <a:gs pos="0">
                <a:schemeClr val="accent1">
                  <a:tint val="100000"/>
                  <a:shade val="100000"/>
                  <a:satMod val="130000"/>
                </a:schemeClr>
              </a:gs>
              <a:gs pos="99000">
                <a:schemeClr val="accent3">
                  <a:lumMod val="40000"/>
                  <a:lumOff val="60000"/>
                </a:schemeClr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Fine tune some layers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3B62C9-1959-044C-996F-555CBC24D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718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96003-3F2E-4539-A307-AE530AAC56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8214" y="258306"/>
            <a:ext cx="6794500" cy="4049477"/>
          </a:xfrm>
        </p:spPr>
        <p:txBody>
          <a:bodyPr>
            <a:normAutofit/>
          </a:bodyPr>
          <a:lstStyle/>
          <a:p>
            <a:r>
              <a:rPr lang="en-US" dirty="0"/>
              <a:t>Fine-tuning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F72452-0D59-4DAA-9BDC-BC15FD400CF2}"/>
              </a:ext>
            </a:extLst>
          </p:cNvPr>
          <p:cNvSpPr/>
          <p:nvPr/>
        </p:nvSpPr>
        <p:spPr>
          <a:xfrm>
            <a:off x="1126742" y="1310313"/>
            <a:ext cx="8055778" cy="3317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Up to now we have frozen the entire convolutional base.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A2A2A"/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Remember that earlier layers learn highly generic feature maps (edges, colors, textures).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Later layers learn abstract concepts (dog’s ear).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To particularize the model to our task, its often worth tuning the later layers as well.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818131-262F-FE4B-BC10-B0D689F3D322}"/>
              </a:ext>
            </a:extLst>
          </p:cNvPr>
          <p:cNvSpPr/>
          <p:nvPr/>
        </p:nvSpPr>
        <p:spPr>
          <a:xfrm>
            <a:off x="9682716" y="3657600"/>
            <a:ext cx="1623237" cy="148147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Base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Trained CNN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FREEZE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DDF20E-387E-7141-8500-8C80C760E2C9}"/>
              </a:ext>
            </a:extLst>
          </p:cNvPr>
          <p:cNvSpPr/>
          <p:nvPr/>
        </p:nvSpPr>
        <p:spPr>
          <a:xfrm>
            <a:off x="9682716" y="1736652"/>
            <a:ext cx="1623237" cy="10927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randomly initialize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EA8E07-E9F9-AE4B-8310-DC2053DB79EA}"/>
              </a:ext>
            </a:extLst>
          </p:cNvPr>
          <p:cNvSpPr txBox="1"/>
          <p:nvPr/>
        </p:nvSpPr>
        <p:spPr>
          <a:xfrm>
            <a:off x="10151933" y="558740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Input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A1BB80-1282-5043-8828-064418D9834C}"/>
              </a:ext>
            </a:extLst>
          </p:cNvPr>
          <p:cNvCxnSpPr>
            <a:cxnSpLocks/>
            <a:stCxn id="15" idx="0"/>
            <a:endCxn id="13" idx="2"/>
          </p:cNvCxnSpPr>
          <p:nvPr/>
        </p:nvCxnSpPr>
        <p:spPr>
          <a:xfrm flipV="1">
            <a:off x="10494335" y="5139070"/>
            <a:ext cx="0" cy="4483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8036A29-8430-CC41-8709-8B2D96E81F80}"/>
              </a:ext>
            </a:extLst>
          </p:cNvPr>
          <p:cNvSpPr txBox="1"/>
          <p:nvPr/>
        </p:nvSpPr>
        <p:spPr>
          <a:xfrm>
            <a:off x="9923407" y="940981"/>
            <a:ext cx="114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Prediction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BFE6835-C119-D745-88E3-A6D51E5939C2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10494333" y="1310313"/>
            <a:ext cx="0" cy="4263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A4EAA71-9B74-A14A-BC9D-C2F0DAE8AD3B}"/>
              </a:ext>
            </a:extLst>
          </p:cNvPr>
          <p:cNvSpPr/>
          <p:nvPr/>
        </p:nvSpPr>
        <p:spPr>
          <a:xfrm>
            <a:off x="9690100" y="2920851"/>
            <a:ext cx="1623237" cy="669851"/>
          </a:xfrm>
          <a:prstGeom prst="rect">
            <a:avLst/>
          </a:prstGeom>
          <a:gradFill>
            <a:gsLst>
              <a:gs pos="22000">
                <a:srgbClr val="73A5EA"/>
              </a:gs>
              <a:gs pos="0">
                <a:schemeClr val="accent1">
                  <a:tint val="100000"/>
                  <a:shade val="100000"/>
                  <a:satMod val="130000"/>
                </a:schemeClr>
              </a:gs>
              <a:gs pos="99000">
                <a:schemeClr val="accent3">
                  <a:lumMod val="40000"/>
                  <a:lumOff val="60000"/>
                </a:schemeClr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Fine tune some layers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3B62C9-1959-044C-996F-555CBC24D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8248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96003-3F2E-4539-A307-AE530AAC56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8214" y="258306"/>
            <a:ext cx="6794500" cy="4049477"/>
          </a:xfrm>
        </p:spPr>
        <p:txBody>
          <a:bodyPr>
            <a:normAutofit/>
          </a:bodyPr>
          <a:lstStyle/>
          <a:p>
            <a:r>
              <a:rPr lang="en-US" dirty="0"/>
              <a:t>Fine-tuning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F72452-0D59-4DAA-9BDC-BC15FD400CF2}"/>
              </a:ext>
            </a:extLst>
          </p:cNvPr>
          <p:cNvSpPr/>
          <p:nvPr/>
        </p:nvSpPr>
        <p:spPr>
          <a:xfrm>
            <a:off x="1126742" y="1310313"/>
            <a:ext cx="8055778" cy="4280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Up to now we have frozen the entire convolutional base.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A2A2A"/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Remember that earlier layers learn highly generic feature maps (edges, colors, textures).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Later layers learn abstract concepts (dog’s ear).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To particularize the model to our task, its often worth tuning the later layers as well.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But we must be very careful not to have big gradient updates.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818131-262F-FE4B-BC10-B0D689F3D322}"/>
              </a:ext>
            </a:extLst>
          </p:cNvPr>
          <p:cNvSpPr/>
          <p:nvPr/>
        </p:nvSpPr>
        <p:spPr>
          <a:xfrm>
            <a:off x="9682716" y="3657600"/>
            <a:ext cx="1623237" cy="148147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Base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Trained CNN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FREEZE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DDF20E-387E-7141-8500-8C80C760E2C9}"/>
              </a:ext>
            </a:extLst>
          </p:cNvPr>
          <p:cNvSpPr/>
          <p:nvPr/>
        </p:nvSpPr>
        <p:spPr>
          <a:xfrm>
            <a:off x="9682716" y="1736652"/>
            <a:ext cx="1623237" cy="10927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randomly initialize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EA8E07-E9F9-AE4B-8310-DC2053DB79EA}"/>
              </a:ext>
            </a:extLst>
          </p:cNvPr>
          <p:cNvSpPr txBox="1"/>
          <p:nvPr/>
        </p:nvSpPr>
        <p:spPr>
          <a:xfrm>
            <a:off x="10151933" y="558740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Input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A1BB80-1282-5043-8828-064418D9834C}"/>
              </a:ext>
            </a:extLst>
          </p:cNvPr>
          <p:cNvCxnSpPr>
            <a:cxnSpLocks/>
            <a:stCxn id="15" idx="0"/>
            <a:endCxn id="13" idx="2"/>
          </p:cNvCxnSpPr>
          <p:nvPr/>
        </p:nvCxnSpPr>
        <p:spPr>
          <a:xfrm flipV="1">
            <a:off x="10494335" y="5139070"/>
            <a:ext cx="0" cy="4483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8036A29-8430-CC41-8709-8B2D96E81F80}"/>
              </a:ext>
            </a:extLst>
          </p:cNvPr>
          <p:cNvSpPr txBox="1"/>
          <p:nvPr/>
        </p:nvSpPr>
        <p:spPr>
          <a:xfrm>
            <a:off x="9923407" y="940981"/>
            <a:ext cx="114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Prediction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BFE6835-C119-D745-88E3-A6D51E5939C2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10494333" y="1310313"/>
            <a:ext cx="0" cy="4263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A4EAA71-9B74-A14A-BC9D-C2F0DAE8AD3B}"/>
              </a:ext>
            </a:extLst>
          </p:cNvPr>
          <p:cNvSpPr/>
          <p:nvPr/>
        </p:nvSpPr>
        <p:spPr>
          <a:xfrm>
            <a:off x="9690100" y="2920851"/>
            <a:ext cx="1623237" cy="669851"/>
          </a:xfrm>
          <a:prstGeom prst="rect">
            <a:avLst/>
          </a:prstGeom>
          <a:gradFill>
            <a:gsLst>
              <a:gs pos="22000">
                <a:srgbClr val="73A5EA"/>
              </a:gs>
              <a:gs pos="0">
                <a:schemeClr val="accent1">
                  <a:tint val="100000"/>
                  <a:shade val="100000"/>
                  <a:satMod val="130000"/>
                </a:schemeClr>
              </a:gs>
              <a:gs pos="99000">
                <a:schemeClr val="accent3">
                  <a:lumMod val="40000"/>
                  <a:lumOff val="60000"/>
                </a:schemeClr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Fine tune some layers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3B62C9-1959-044C-996F-555CBC24D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0394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96003-3F2E-4539-A307-AE530AAC56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98750" y="282992"/>
            <a:ext cx="6794500" cy="580133"/>
          </a:xfrm>
        </p:spPr>
        <p:txBody>
          <a:bodyPr>
            <a:normAutofit/>
          </a:bodyPr>
          <a:lstStyle/>
          <a:p>
            <a:r>
              <a:rPr lang="en-US" dirty="0"/>
              <a:t>Procedure for Fine-tuning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F72452-0D59-4DAA-9BDC-BC15FD400CF2}"/>
              </a:ext>
            </a:extLst>
          </p:cNvPr>
          <p:cNvSpPr/>
          <p:nvPr/>
        </p:nvSpPr>
        <p:spPr>
          <a:xfrm>
            <a:off x="1316192" y="1631817"/>
            <a:ext cx="976471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Freeze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 the convolutional base.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First train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the fully connected head you added, keeping the convolutional base fixed.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Unfreeze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 some "later" layers in the base net and now train the base net and FC net together.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Since you are now in a better part of the loss surface already, gradients won't be terribly high, but we still need to be careful. Thus often we use 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very low learning rate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72517-5171-3147-AC32-938D24439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298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96003-3F2E-4539-A307-AE530AAC56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5483" y="403401"/>
            <a:ext cx="11986517" cy="767853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Transfer Learning for Deep Learning: Differential Learning Rates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F72452-0D59-4DAA-9BDC-BC15FD400CF2}"/>
              </a:ext>
            </a:extLst>
          </p:cNvPr>
          <p:cNvSpPr/>
          <p:nvPr/>
        </p:nvSpPr>
        <p:spPr>
          <a:xfrm>
            <a:off x="484177" y="1361044"/>
            <a:ext cx="622304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• A low learning rate can take a lot of time to train on the "later" layers. Since we trained the FC head earlier, we could probably retrain them at a higher learning rate.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3D08936-5F41-4B8B-8B06-922E1CF1088F}"/>
              </a:ext>
            </a:extLst>
          </p:cNvPr>
          <p:cNvGrpSpPr/>
          <p:nvPr/>
        </p:nvGrpSpPr>
        <p:grpSpPr>
          <a:xfrm>
            <a:off x="7726748" y="1026460"/>
            <a:ext cx="2625709" cy="5831540"/>
            <a:chOff x="7251843" y="1013657"/>
            <a:chExt cx="2625709" cy="58315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8C8D56-30E5-41DF-B913-01C53AAC459A}"/>
                </a:ext>
              </a:extLst>
            </p:cNvPr>
            <p:cNvSpPr txBox="1"/>
            <p:nvPr/>
          </p:nvSpPr>
          <p:spPr>
            <a:xfrm>
              <a:off x="8251097" y="6475865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Input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6A887F0-8074-4B2D-8B3C-B11AA6940369}"/>
                </a:ext>
              </a:extLst>
            </p:cNvPr>
            <p:cNvSpPr txBox="1"/>
            <p:nvPr/>
          </p:nvSpPr>
          <p:spPr>
            <a:xfrm>
              <a:off x="8022573" y="1013657"/>
              <a:ext cx="1141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Prediction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AF1D484-8B76-4F11-BEF6-9965D265ECB2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V="1">
              <a:off x="8593499" y="1382989"/>
              <a:ext cx="0" cy="4263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B8C0389-851D-4F46-A4FA-CA3513FD5C52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V="1">
              <a:off x="8593499" y="6296288"/>
              <a:ext cx="3571" cy="2209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9011ECB0-8A5E-4120-B3CE-1844AA14EE6C}"/>
                </a:ext>
              </a:extLst>
            </p:cNvPr>
            <p:cNvGrpSpPr/>
            <p:nvPr/>
          </p:nvGrpSpPr>
          <p:grpSpPr>
            <a:xfrm>
              <a:off x="7251843" y="1597504"/>
              <a:ext cx="2625709" cy="4698784"/>
              <a:chOff x="7251843" y="1346527"/>
              <a:chExt cx="2724364" cy="487533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8507FF2-4D4E-436C-B1D8-3480C133B863}"/>
                  </a:ext>
                </a:extLst>
              </p:cNvPr>
              <p:cNvGrpSpPr/>
              <p:nvPr/>
            </p:nvGrpSpPr>
            <p:grpSpPr>
              <a:xfrm>
                <a:off x="8030768" y="4759091"/>
                <a:ext cx="1233693" cy="1462766"/>
                <a:chOff x="6305821" y="4263371"/>
                <a:chExt cx="1623237" cy="1924641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4701F8D4-88CF-4302-BD0A-761E859E8B0D}"/>
                    </a:ext>
                  </a:extLst>
                </p:cNvPr>
                <p:cNvSpPr/>
                <p:nvPr/>
              </p:nvSpPr>
              <p:spPr>
                <a:xfrm>
                  <a:off x="6305821" y="5676459"/>
                  <a:ext cx="1623237" cy="51155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Conv Layer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B9CC3552-89B1-4F3F-B0CE-013E337950C1}"/>
                    </a:ext>
                  </a:extLst>
                </p:cNvPr>
                <p:cNvSpPr/>
                <p:nvPr/>
              </p:nvSpPr>
              <p:spPr>
                <a:xfrm>
                  <a:off x="6305821" y="4967412"/>
                  <a:ext cx="1623237" cy="51155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Conv Layer</a:t>
                  </a:r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63742FE2-40E6-4EA5-8F5D-1956AABCB6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17440" y="5497652"/>
                  <a:ext cx="0" cy="1788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85100B55-CDF6-491E-B3ED-C649781599B0}"/>
                    </a:ext>
                  </a:extLst>
                </p:cNvPr>
                <p:cNvSpPr/>
                <p:nvPr/>
              </p:nvSpPr>
              <p:spPr>
                <a:xfrm>
                  <a:off x="6305821" y="4263371"/>
                  <a:ext cx="1623237" cy="51155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Conv Layer</a:t>
                  </a:r>
                </a:p>
              </p:txBody>
            </p: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896229B1-8BBD-46D6-8EE1-83893E20F6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17440" y="4793611"/>
                  <a:ext cx="0" cy="1788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9A411118-AB67-4CB5-88B5-199ADD23523C}"/>
                  </a:ext>
                </a:extLst>
              </p:cNvPr>
              <p:cNvGrpSpPr/>
              <p:nvPr/>
            </p:nvGrpSpPr>
            <p:grpSpPr>
              <a:xfrm>
                <a:off x="8030768" y="3059912"/>
                <a:ext cx="1233693" cy="1713384"/>
                <a:chOff x="6305821" y="4263371"/>
                <a:chExt cx="1623237" cy="2254392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878AB516-1810-4536-8FAC-39ED1E97DC7A}"/>
                    </a:ext>
                  </a:extLst>
                </p:cNvPr>
                <p:cNvSpPr/>
                <p:nvPr/>
              </p:nvSpPr>
              <p:spPr>
                <a:xfrm>
                  <a:off x="6305821" y="5676459"/>
                  <a:ext cx="1623237" cy="511553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Conv Layer</a:t>
                  </a:r>
                </a:p>
              </p:txBody>
            </p: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9737F2D4-FDE4-423B-BBD8-947655D98AD6}"/>
                    </a:ext>
                  </a:extLst>
                </p:cNvPr>
                <p:cNvCxnSpPr>
                  <a:cxnSpLocks/>
                  <a:endCxn id="30" idx="2"/>
                </p:cNvCxnSpPr>
                <p:nvPr/>
              </p:nvCxnSpPr>
              <p:spPr>
                <a:xfrm flipV="1">
                  <a:off x="7117440" y="6188012"/>
                  <a:ext cx="0" cy="32975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583EC13C-1268-4CED-A7C9-20FDBCF25FF8}"/>
                    </a:ext>
                  </a:extLst>
                </p:cNvPr>
                <p:cNvSpPr/>
                <p:nvPr/>
              </p:nvSpPr>
              <p:spPr>
                <a:xfrm>
                  <a:off x="6305821" y="4967412"/>
                  <a:ext cx="1623237" cy="511553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Conv Layer</a:t>
                  </a:r>
                </a:p>
              </p:txBody>
            </p: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8F33BAA3-43E0-41D5-A49D-8658A343B6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17440" y="5497652"/>
                  <a:ext cx="0" cy="1788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87FE6201-615B-46D9-86C3-A55BCC0B0D23}"/>
                    </a:ext>
                  </a:extLst>
                </p:cNvPr>
                <p:cNvSpPr/>
                <p:nvPr/>
              </p:nvSpPr>
              <p:spPr>
                <a:xfrm>
                  <a:off x="6305821" y="4263371"/>
                  <a:ext cx="1623237" cy="511553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Conv Layer</a:t>
                  </a:r>
                </a:p>
              </p:txBody>
            </p: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314674A3-959B-481C-AEE9-23B5C299F0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17440" y="4793611"/>
                  <a:ext cx="0" cy="1788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656ADFF0-B058-4B28-B8CA-49EA559B1F92}"/>
                  </a:ext>
                </a:extLst>
              </p:cNvPr>
              <p:cNvGrpSpPr/>
              <p:nvPr/>
            </p:nvGrpSpPr>
            <p:grpSpPr>
              <a:xfrm>
                <a:off x="8030768" y="1346527"/>
                <a:ext cx="1233693" cy="1713384"/>
                <a:chOff x="6305821" y="4263371"/>
                <a:chExt cx="1623237" cy="2254392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D044CECC-768D-4126-9B07-45205DCCC2A4}"/>
                    </a:ext>
                  </a:extLst>
                </p:cNvPr>
                <p:cNvSpPr/>
                <p:nvPr/>
              </p:nvSpPr>
              <p:spPr>
                <a:xfrm>
                  <a:off x="6305821" y="5676459"/>
                  <a:ext cx="1623237" cy="511553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Dense Layer</a:t>
                  </a:r>
                </a:p>
              </p:txBody>
            </p: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DE87A5E7-6BFE-49C8-BE9A-955B2B6FE289}"/>
                    </a:ext>
                  </a:extLst>
                </p:cNvPr>
                <p:cNvCxnSpPr>
                  <a:cxnSpLocks/>
                  <a:endCxn id="37" idx="2"/>
                </p:cNvCxnSpPr>
                <p:nvPr/>
              </p:nvCxnSpPr>
              <p:spPr>
                <a:xfrm flipV="1">
                  <a:off x="7117440" y="6188012"/>
                  <a:ext cx="0" cy="32975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079B8CF5-D674-465D-B2B2-690749FFADAA}"/>
                    </a:ext>
                  </a:extLst>
                </p:cNvPr>
                <p:cNvSpPr/>
                <p:nvPr/>
              </p:nvSpPr>
              <p:spPr>
                <a:xfrm>
                  <a:off x="6305821" y="4967412"/>
                  <a:ext cx="1623237" cy="511553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Dense Layer</a:t>
                  </a:r>
                </a:p>
              </p:txBody>
            </p: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B4F62083-4DD1-4C1D-A4DA-F387FCE8BD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17440" y="5497652"/>
                  <a:ext cx="0" cy="1788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25C7669-8D1F-474F-A609-C72984FD437E}"/>
                    </a:ext>
                  </a:extLst>
                </p:cNvPr>
                <p:cNvSpPr/>
                <p:nvPr/>
              </p:nvSpPr>
              <p:spPr>
                <a:xfrm>
                  <a:off x="6305821" y="4263371"/>
                  <a:ext cx="1623237" cy="511553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Dense Layer</a:t>
                  </a:r>
                </a:p>
              </p:txBody>
            </p: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0E3D34BE-8306-40F1-B87F-1E02FA89DA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17440" y="4793611"/>
                  <a:ext cx="0" cy="1788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4582359-DEDC-46F0-B62D-BA9F5190CE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35748" y="4679055"/>
                <a:ext cx="2640459" cy="0"/>
              </a:xfrm>
              <a:prstGeom prst="line">
                <a:avLst/>
              </a:prstGeom>
              <a:ln>
                <a:solidFill>
                  <a:srgbClr val="4E88C7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4A88DAF-AA23-41ED-9071-21B1E683C3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51843" y="2957752"/>
                <a:ext cx="2640459" cy="0"/>
              </a:xfrm>
              <a:prstGeom prst="line">
                <a:avLst/>
              </a:prstGeom>
              <a:ln>
                <a:solidFill>
                  <a:srgbClr val="4E88C7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76C5F609-150F-429B-8C74-1BAF1BF20C89}"/>
              </a:ext>
            </a:extLst>
          </p:cNvPr>
          <p:cNvSpPr txBox="1"/>
          <p:nvPr/>
        </p:nvSpPr>
        <p:spPr>
          <a:xfrm>
            <a:off x="9964253" y="5272841"/>
            <a:ext cx="13799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Smaller learning rate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AF9E1EB-A629-4067-AFD0-80FE8EF8BD5B}"/>
              </a:ext>
            </a:extLst>
          </p:cNvPr>
          <p:cNvSpPr txBox="1"/>
          <p:nvPr/>
        </p:nvSpPr>
        <p:spPr>
          <a:xfrm>
            <a:off x="9964253" y="3563783"/>
            <a:ext cx="137999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Relatively larger learning rate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DB0A929-F337-4AF9-BE3A-54C3AFBAC491}"/>
              </a:ext>
            </a:extLst>
          </p:cNvPr>
          <p:cNvSpPr txBox="1"/>
          <p:nvPr/>
        </p:nvSpPr>
        <p:spPr>
          <a:xfrm>
            <a:off x="10046136" y="1854725"/>
            <a:ext cx="137999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Largest optimal learning 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A518D1-BD1B-1C43-8E02-7743DEAD9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995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71B7E-0ACC-BB4E-AF6C-6323958A8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CNNs: Story so far</a:t>
            </a:r>
          </a:p>
        </p:txBody>
      </p:sp>
      <p:pic>
        <p:nvPicPr>
          <p:cNvPr id="1026" name="Picture 2" descr="SenseTime Trains ImageNet/AlexNet In Record 1.5 minutes | by Synced |  SyncedReview | Medium">
            <a:extLst>
              <a:ext uri="{FF2B5EF4-FFF2-40B4-BE49-F238E27FC236}">
                <a16:creationId xmlns:a16="http://schemas.microsoft.com/office/drawing/2014/main" id="{E3899DCC-824C-D34D-84A0-872DDD9F5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837" y="2702191"/>
            <a:ext cx="8897179" cy="3558872"/>
          </a:xfrm>
          <a:prstGeom prst="rect">
            <a:avLst/>
          </a:prstGeom>
          <a:noFill/>
          <a:ln w="571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40FE0F-753D-E84A-901E-713875B6F0D7}"/>
              </a:ext>
            </a:extLst>
          </p:cNvPr>
          <p:cNvSpPr txBox="1"/>
          <p:nvPr/>
        </p:nvSpPr>
        <p:spPr>
          <a:xfrm>
            <a:off x="644106" y="933580"/>
            <a:ext cx="3126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arla" panose="020B0004030503030003" pitchFamily="34" charset="77"/>
              </a:rPr>
              <a:t>IMAGENET challenge: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D6F379-BB15-6940-95A0-BE6DCBA83169}"/>
              </a:ext>
            </a:extLst>
          </p:cNvPr>
          <p:cNvSpPr txBox="1"/>
          <p:nvPr/>
        </p:nvSpPr>
        <p:spPr>
          <a:xfrm>
            <a:off x="490961" y="1406573"/>
            <a:ext cx="113469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 large visual database designed for use in visual object recognition software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More than 14 million images have been hand-annotated by the project to indicate what objects are pictured and in at least one million of the images, bounding boxes are also provided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Karla" panose="020B0004030503030003" pitchFamily="34" charset="7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44662D-F124-1F4C-97B0-12B4B265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603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96003-3F2E-4539-A307-AE530AAC56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5483" y="403401"/>
            <a:ext cx="11986517" cy="767853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Transfer Learning for Deep Learning: Differential Learning Rates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F72452-0D59-4DAA-9BDC-BC15FD400CF2}"/>
              </a:ext>
            </a:extLst>
          </p:cNvPr>
          <p:cNvSpPr/>
          <p:nvPr/>
        </p:nvSpPr>
        <p:spPr>
          <a:xfrm>
            <a:off x="484177" y="1361044"/>
            <a:ext cx="622304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• A low learning rate can take a lot of time to train on the "later" layers. Since we trained the FC head earlier, we could probably retrain them at a higher learning rate.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• General Idea: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Train different layers at different rates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3D08936-5F41-4B8B-8B06-922E1CF1088F}"/>
              </a:ext>
            </a:extLst>
          </p:cNvPr>
          <p:cNvGrpSpPr/>
          <p:nvPr/>
        </p:nvGrpSpPr>
        <p:grpSpPr>
          <a:xfrm>
            <a:off x="7726748" y="1026460"/>
            <a:ext cx="2625709" cy="5831540"/>
            <a:chOff x="7251843" y="1013657"/>
            <a:chExt cx="2625709" cy="58315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8C8D56-30E5-41DF-B913-01C53AAC459A}"/>
                </a:ext>
              </a:extLst>
            </p:cNvPr>
            <p:cNvSpPr txBox="1"/>
            <p:nvPr/>
          </p:nvSpPr>
          <p:spPr>
            <a:xfrm>
              <a:off x="8251097" y="6475865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Input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6A887F0-8074-4B2D-8B3C-B11AA6940369}"/>
                </a:ext>
              </a:extLst>
            </p:cNvPr>
            <p:cNvSpPr txBox="1"/>
            <p:nvPr/>
          </p:nvSpPr>
          <p:spPr>
            <a:xfrm>
              <a:off x="8022573" y="1013657"/>
              <a:ext cx="1141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Prediction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AF1D484-8B76-4F11-BEF6-9965D265ECB2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V="1">
              <a:off x="8593499" y="1382989"/>
              <a:ext cx="0" cy="4263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B8C0389-851D-4F46-A4FA-CA3513FD5C52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V="1">
              <a:off x="8593499" y="6296288"/>
              <a:ext cx="3571" cy="2209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9011ECB0-8A5E-4120-B3CE-1844AA14EE6C}"/>
                </a:ext>
              </a:extLst>
            </p:cNvPr>
            <p:cNvGrpSpPr/>
            <p:nvPr/>
          </p:nvGrpSpPr>
          <p:grpSpPr>
            <a:xfrm>
              <a:off x="7251843" y="1597504"/>
              <a:ext cx="2625709" cy="4698784"/>
              <a:chOff x="7251843" y="1346527"/>
              <a:chExt cx="2724364" cy="487533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8507FF2-4D4E-436C-B1D8-3480C133B863}"/>
                  </a:ext>
                </a:extLst>
              </p:cNvPr>
              <p:cNvGrpSpPr/>
              <p:nvPr/>
            </p:nvGrpSpPr>
            <p:grpSpPr>
              <a:xfrm>
                <a:off x="8030768" y="4759091"/>
                <a:ext cx="1233693" cy="1462766"/>
                <a:chOff x="6305821" y="4263371"/>
                <a:chExt cx="1623237" cy="1924641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4701F8D4-88CF-4302-BD0A-761E859E8B0D}"/>
                    </a:ext>
                  </a:extLst>
                </p:cNvPr>
                <p:cNvSpPr/>
                <p:nvPr/>
              </p:nvSpPr>
              <p:spPr>
                <a:xfrm>
                  <a:off x="6305821" y="5676459"/>
                  <a:ext cx="1623237" cy="51155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Conv Layer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B9CC3552-89B1-4F3F-B0CE-013E337950C1}"/>
                    </a:ext>
                  </a:extLst>
                </p:cNvPr>
                <p:cNvSpPr/>
                <p:nvPr/>
              </p:nvSpPr>
              <p:spPr>
                <a:xfrm>
                  <a:off x="6305821" y="4967412"/>
                  <a:ext cx="1623237" cy="51155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Conv Layer</a:t>
                  </a:r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63742FE2-40E6-4EA5-8F5D-1956AABCB6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17440" y="5497652"/>
                  <a:ext cx="0" cy="1788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85100B55-CDF6-491E-B3ED-C649781599B0}"/>
                    </a:ext>
                  </a:extLst>
                </p:cNvPr>
                <p:cNvSpPr/>
                <p:nvPr/>
              </p:nvSpPr>
              <p:spPr>
                <a:xfrm>
                  <a:off x="6305821" y="4263371"/>
                  <a:ext cx="1623237" cy="51155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Conv Layer</a:t>
                  </a:r>
                </a:p>
              </p:txBody>
            </p: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896229B1-8BBD-46D6-8EE1-83893E20F6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17440" y="4793611"/>
                  <a:ext cx="0" cy="1788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9A411118-AB67-4CB5-88B5-199ADD23523C}"/>
                  </a:ext>
                </a:extLst>
              </p:cNvPr>
              <p:cNvGrpSpPr/>
              <p:nvPr/>
            </p:nvGrpSpPr>
            <p:grpSpPr>
              <a:xfrm>
                <a:off x="8030768" y="3059912"/>
                <a:ext cx="1233693" cy="1713384"/>
                <a:chOff x="6305821" y="4263371"/>
                <a:chExt cx="1623237" cy="2254392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878AB516-1810-4536-8FAC-39ED1E97DC7A}"/>
                    </a:ext>
                  </a:extLst>
                </p:cNvPr>
                <p:cNvSpPr/>
                <p:nvPr/>
              </p:nvSpPr>
              <p:spPr>
                <a:xfrm>
                  <a:off x="6305821" y="5676459"/>
                  <a:ext cx="1623237" cy="511553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Conv Layer</a:t>
                  </a:r>
                </a:p>
              </p:txBody>
            </p: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9737F2D4-FDE4-423B-BBD8-947655D98AD6}"/>
                    </a:ext>
                  </a:extLst>
                </p:cNvPr>
                <p:cNvCxnSpPr>
                  <a:cxnSpLocks/>
                  <a:endCxn id="30" idx="2"/>
                </p:cNvCxnSpPr>
                <p:nvPr/>
              </p:nvCxnSpPr>
              <p:spPr>
                <a:xfrm flipV="1">
                  <a:off x="7117440" y="6188012"/>
                  <a:ext cx="0" cy="32975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583EC13C-1268-4CED-A7C9-20FDBCF25FF8}"/>
                    </a:ext>
                  </a:extLst>
                </p:cNvPr>
                <p:cNvSpPr/>
                <p:nvPr/>
              </p:nvSpPr>
              <p:spPr>
                <a:xfrm>
                  <a:off x="6305821" y="4967412"/>
                  <a:ext cx="1623237" cy="511553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Conv Layer</a:t>
                  </a:r>
                </a:p>
              </p:txBody>
            </p: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8F33BAA3-43E0-41D5-A49D-8658A343B6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17440" y="5497652"/>
                  <a:ext cx="0" cy="1788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87FE6201-615B-46D9-86C3-A55BCC0B0D23}"/>
                    </a:ext>
                  </a:extLst>
                </p:cNvPr>
                <p:cNvSpPr/>
                <p:nvPr/>
              </p:nvSpPr>
              <p:spPr>
                <a:xfrm>
                  <a:off x="6305821" y="4263371"/>
                  <a:ext cx="1623237" cy="511553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Conv Layer</a:t>
                  </a:r>
                </a:p>
              </p:txBody>
            </p: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314674A3-959B-481C-AEE9-23B5C299F0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17440" y="4793611"/>
                  <a:ext cx="0" cy="1788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656ADFF0-B058-4B28-B8CA-49EA559B1F92}"/>
                  </a:ext>
                </a:extLst>
              </p:cNvPr>
              <p:cNvGrpSpPr/>
              <p:nvPr/>
            </p:nvGrpSpPr>
            <p:grpSpPr>
              <a:xfrm>
                <a:off x="8030768" y="1346527"/>
                <a:ext cx="1233693" cy="1713384"/>
                <a:chOff x="6305821" y="4263371"/>
                <a:chExt cx="1623237" cy="2254392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D044CECC-768D-4126-9B07-45205DCCC2A4}"/>
                    </a:ext>
                  </a:extLst>
                </p:cNvPr>
                <p:cNvSpPr/>
                <p:nvPr/>
              </p:nvSpPr>
              <p:spPr>
                <a:xfrm>
                  <a:off x="6305821" y="5676459"/>
                  <a:ext cx="1623237" cy="511553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Dense Layer</a:t>
                  </a:r>
                </a:p>
              </p:txBody>
            </p: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DE87A5E7-6BFE-49C8-BE9A-955B2B6FE289}"/>
                    </a:ext>
                  </a:extLst>
                </p:cNvPr>
                <p:cNvCxnSpPr>
                  <a:cxnSpLocks/>
                  <a:endCxn id="37" idx="2"/>
                </p:cNvCxnSpPr>
                <p:nvPr/>
              </p:nvCxnSpPr>
              <p:spPr>
                <a:xfrm flipV="1">
                  <a:off x="7117440" y="6188012"/>
                  <a:ext cx="0" cy="32975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079B8CF5-D674-465D-B2B2-690749FFADAA}"/>
                    </a:ext>
                  </a:extLst>
                </p:cNvPr>
                <p:cNvSpPr/>
                <p:nvPr/>
              </p:nvSpPr>
              <p:spPr>
                <a:xfrm>
                  <a:off x="6305821" y="4967412"/>
                  <a:ext cx="1623237" cy="511553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Dense Layer</a:t>
                  </a:r>
                </a:p>
              </p:txBody>
            </p: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B4F62083-4DD1-4C1D-A4DA-F387FCE8BD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17440" y="5497652"/>
                  <a:ext cx="0" cy="1788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25C7669-8D1F-474F-A609-C72984FD437E}"/>
                    </a:ext>
                  </a:extLst>
                </p:cNvPr>
                <p:cNvSpPr/>
                <p:nvPr/>
              </p:nvSpPr>
              <p:spPr>
                <a:xfrm>
                  <a:off x="6305821" y="4263371"/>
                  <a:ext cx="1623237" cy="511553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Dense Layer</a:t>
                  </a:r>
                </a:p>
              </p:txBody>
            </p: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0E3D34BE-8306-40F1-B87F-1E02FA89DA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17440" y="4793611"/>
                  <a:ext cx="0" cy="1788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4582359-DEDC-46F0-B62D-BA9F5190CE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35748" y="4679055"/>
                <a:ext cx="2640459" cy="0"/>
              </a:xfrm>
              <a:prstGeom prst="line">
                <a:avLst/>
              </a:prstGeom>
              <a:ln>
                <a:solidFill>
                  <a:srgbClr val="4E88C7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4A88DAF-AA23-41ED-9071-21B1E683C3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51843" y="2957752"/>
                <a:ext cx="2640459" cy="0"/>
              </a:xfrm>
              <a:prstGeom prst="line">
                <a:avLst/>
              </a:prstGeom>
              <a:ln>
                <a:solidFill>
                  <a:srgbClr val="4E88C7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76C5F609-150F-429B-8C74-1BAF1BF20C89}"/>
              </a:ext>
            </a:extLst>
          </p:cNvPr>
          <p:cNvSpPr txBox="1"/>
          <p:nvPr/>
        </p:nvSpPr>
        <p:spPr>
          <a:xfrm>
            <a:off x="9964253" y="5272841"/>
            <a:ext cx="13799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Smaller learning rate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AF9E1EB-A629-4067-AFD0-80FE8EF8BD5B}"/>
              </a:ext>
            </a:extLst>
          </p:cNvPr>
          <p:cNvSpPr txBox="1"/>
          <p:nvPr/>
        </p:nvSpPr>
        <p:spPr>
          <a:xfrm>
            <a:off x="9964253" y="3563783"/>
            <a:ext cx="137999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Relatively larger learning rate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DB0A929-F337-4AF9-BE3A-54C3AFBAC491}"/>
              </a:ext>
            </a:extLst>
          </p:cNvPr>
          <p:cNvSpPr txBox="1"/>
          <p:nvPr/>
        </p:nvSpPr>
        <p:spPr>
          <a:xfrm>
            <a:off x="10046136" y="1854725"/>
            <a:ext cx="137999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Largest optimal learning 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A518D1-BD1B-1C43-8E02-7743DEAD9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9353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96003-3F2E-4539-A307-AE530AAC56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5483" y="403401"/>
            <a:ext cx="11986517" cy="767853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Transfer Learning for Deep Learning: Differential Learning Rates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F72452-0D59-4DAA-9BDC-BC15FD400CF2}"/>
              </a:ext>
            </a:extLst>
          </p:cNvPr>
          <p:cNvSpPr/>
          <p:nvPr/>
        </p:nvSpPr>
        <p:spPr>
          <a:xfrm>
            <a:off x="484177" y="1361044"/>
            <a:ext cx="622304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• A low learning rate can take a lot of time to train on the "later" layers. Since we trained the FC head earlier, we could probably retrain them at a higher learning rate.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• General Idea: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Train different layers at different rates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• Each "earlier" layer or layer group (the color-coded layers in the image) can be trained at 3x-10x smaller learning rate than the next "later" one.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3D08936-5F41-4B8B-8B06-922E1CF1088F}"/>
              </a:ext>
            </a:extLst>
          </p:cNvPr>
          <p:cNvGrpSpPr/>
          <p:nvPr/>
        </p:nvGrpSpPr>
        <p:grpSpPr>
          <a:xfrm>
            <a:off x="7726748" y="1026460"/>
            <a:ext cx="2625709" cy="5831540"/>
            <a:chOff x="7251843" y="1013657"/>
            <a:chExt cx="2625709" cy="58315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8C8D56-30E5-41DF-B913-01C53AAC459A}"/>
                </a:ext>
              </a:extLst>
            </p:cNvPr>
            <p:cNvSpPr txBox="1"/>
            <p:nvPr/>
          </p:nvSpPr>
          <p:spPr>
            <a:xfrm>
              <a:off x="8251097" y="6475865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Input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6A887F0-8074-4B2D-8B3C-B11AA6940369}"/>
                </a:ext>
              </a:extLst>
            </p:cNvPr>
            <p:cNvSpPr txBox="1"/>
            <p:nvPr/>
          </p:nvSpPr>
          <p:spPr>
            <a:xfrm>
              <a:off x="8022573" y="1013657"/>
              <a:ext cx="1141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Prediction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AF1D484-8B76-4F11-BEF6-9965D265ECB2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V="1">
              <a:off x="8593499" y="1382989"/>
              <a:ext cx="0" cy="4263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B8C0389-851D-4F46-A4FA-CA3513FD5C52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V="1">
              <a:off x="8593499" y="6296288"/>
              <a:ext cx="3571" cy="2209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9011ECB0-8A5E-4120-B3CE-1844AA14EE6C}"/>
                </a:ext>
              </a:extLst>
            </p:cNvPr>
            <p:cNvGrpSpPr/>
            <p:nvPr/>
          </p:nvGrpSpPr>
          <p:grpSpPr>
            <a:xfrm>
              <a:off x="7251843" y="1597504"/>
              <a:ext cx="2625709" cy="4698784"/>
              <a:chOff x="7251843" y="1346527"/>
              <a:chExt cx="2724364" cy="487533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8507FF2-4D4E-436C-B1D8-3480C133B863}"/>
                  </a:ext>
                </a:extLst>
              </p:cNvPr>
              <p:cNvGrpSpPr/>
              <p:nvPr/>
            </p:nvGrpSpPr>
            <p:grpSpPr>
              <a:xfrm>
                <a:off x="8030768" y="4759091"/>
                <a:ext cx="1233693" cy="1462766"/>
                <a:chOff x="6305821" y="4263371"/>
                <a:chExt cx="1623237" cy="1924641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4701F8D4-88CF-4302-BD0A-761E859E8B0D}"/>
                    </a:ext>
                  </a:extLst>
                </p:cNvPr>
                <p:cNvSpPr/>
                <p:nvPr/>
              </p:nvSpPr>
              <p:spPr>
                <a:xfrm>
                  <a:off x="6305821" y="5676459"/>
                  <a:ext cx="1623237" cy="51155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Conv Layer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B9CC3552-89B1-4F3F-B0CE-013E337950C1}"/>
                    </a:ext>
                  </a:extLst>
                </p:cNvPr>
                <p:cNvSpPr/>
                <p:nvPr/>
              </p:nvSpPr>
              <p:spPr>
                <a:xfrm>
                  <a:off x="6305821" y="4967412"/>
                  <a:ext cx="1623237" cy="51155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Conv Layer</a:t>
                  </a:r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63742FE2-40E6-4EA5-8F5D-1956AABCB6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17440" y="5497652"/>
                  <a:ext cx="0" cy="1788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85100B55-CDF6-491E-B3ED-C649781599B0}"/>
                    </a:ext>
                  </a:extLst>
                </p:cNvPr>
                <p:cNvSpPr/>
                <p:nvPr/>
              </p:nvSpPr>
              <p:spPr>
                <a:xfrm>
                  <a:off x="6305821" y="4263371"/>
                  <a:ext cx="1623237" cy="51155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Conv Layer</a:t>
                  </a:r>
                </a:p>
              </p:txBody>
            </p: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896229B1-8BBD-46D6-8EE1-83893E20F6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17440" y="4793611"/>
                  <a:ext cx="0" cy="1788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9A411118-AB67-4CB5-88B5-199ADD23523C}"/>
                  </a:ext>
                </a:extLst>
              </p:cNvPr>
              <p:cNvGrpSpPr/>
              <p:nvPr/>
            </p:nvGrpSpPr>
            <p:grpSpPr>
              <a:xfrm>
                <a:off x="8030768" y="3059912"/>
                <a:ext cx="1233693" cy="1713384"/>
                <a:chOff x="6305821" y="4263371"/>
                <a:chExt cx="1623237" cy="2254392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878AB516-1810-4536-8FAC-39ED1E97DC7A}"/>
                    </a:ext>
                  </a:extLst>
                </p:cNvPr>
                <p:cNvSpPr/>
                <p:nvPr/>
              </p:nvSpPr>
              <p:spPr>
                <a:xfrm>
                  <a:off x="6305821" y="5676459"/>
                  <a:ext cx="1623237" cy="511553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Conv Layer</a:t>
                  </a:r>
                </a:p>
              </p:txBody>
            </p: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9737F2D4-FDE4-423B-BBD8-947655D98AD6}"/>
                    </a:ext>
                  </a:extLst>
                </p:cNvPr>
                <p:cNvCxnSpPr>
                  <a:cxnSpLocks/>
                  <a:endCxn id="30" idx="2"/>
                </p:cNvCxnSpPr>
                <p:nvPr/>
              </p:nvCxnSpPr>
              <p:spPr>
                <a:xfrm flipV="1">
                  <a:off x="7117440" y="6188012"/>
                  <a:ext cx="0" cy="32975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583EC13C-1268-4CED-A7C9-20FDBCF25FF8}"/>
                    </a:ext>
                  </a:extLst>
                </p:cNvPr>
                <p:cNvSpPr/>
                <p:nvPr/>
              </p:nvSpPr>
              <p:spPr>
                <a:xfrm>
                  <a:off x="6305821" y="4967412"/>
                  <a:ext cx="1623237" cy="511553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Conv Layer</a:t>
                  </a:r>
                </a:p>
              </p:txBody>
            </p: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8F33BAA3-43E0-41D5-A49D-8658A343B6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17440" y="5497652"/>
                  <a:ext cx="0" cy="1788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87FE6201-615B-46D9-86C3-A55BCC0B0D23}"/>
                    </a:ext>
                  </a:extLst>
                </p:cNvPr>
                <p:cNvSpPr/>
                <p:nvPr/>
              </p:nvSpPr>
              <p:spPr>
                <a:xfrm>
                  <a:off x="6305821" y="4263371"/>
                  <a:ext cx="1623237" cy="511553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Conv Layer</a:t>
                  </a:r>
                </a:p>
              </p:txBody>
            </p: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314674A3-959B-481C-AEE9-23B5C299F0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17440" y="4793611"/>
                  <a:ext cx="0" cy="1788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656ADFF0-B058-4B28-B8CA-49EA559B1F92}"/>
                  </a:ext>
                </a:extLst>
              </p:cNvPr>
              <p:cNvGrpSpPr/>
              <p:nvPr/>
            </p:nvGrpSpPr>
            <p:grpSpPr>
              <a:xfrm>
                <a:off x="8030768" y="1346527"/>
                <a:ext cx="1233693" cy="1713384"/>
                <a:chOff x="6305821" y="4263371"/>
                <a:chExt cx="1623237" cy="2254392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D044CECC-768D-4126-9B07-45205DCCC2A4}"/>
                    </a:ext>
                  </a:extLst>
                </p:cNvPr>
                <p:cNvSpPr/>
                <p:nvPr/>
              </p:nvSpPr>
              <p:spPr>
                <a:xfrm>
                  <a:off x="6305821" y="5676459"/>
                  <a:ext cx="1623237" cy="511553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Dense Layer</a:t>
                  </a:r>
                </a:p>
              </p:txBody>
            </p: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DE87A5E7-6BFE-49C8-BE9A-955B2B6FE289}"/>
                    </a:ext>
                  </a:extLst>
                </p:cNvPr>
                <p:cNvCxnSpPr>
                  <a:cxnSpLocks/>
                  <a:endCxn id="37" idx="2"/>
                </p:cNvCxnSpPr>
                <p:nvPr/>
              </p:nvCxnSpPr>
              <p:spPr>
                <a:xfrm flipV="1">
                  <a:off x="7117440" y="6188012"/>
                  <a:ext cx="0" cy="32975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079B8CF5-D674-465D-B2B2-690749FFADAA}"/>
                    </a:ext>
                  </a:extLst>
                </p:cNvPr>
                <p:cNvSpPr/>
                <p:nvPr/>
              </p:nvSpPr>
              <p:spPr>
                <a:xfrm>
                  <a:off x="6305821" y="4967412"/>
                  <a:ext cx="1623237" cy="511553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Dense Layer</a:t>
                  </a:r>
                </a:p>
              </p:txBody>
            </p: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B4F62083-4DD1-4C1D-A4DA-F387FCE8BD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17440" y="5497652"/>
                  <a:ext cx="0" cy="1788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25C7669-8D1F-474F-A609-C72984FD437E}"/>
                    </a:ext>
                  </a:extLst>
                </p:cNvPr>
                <p:cNvSpPr/>
                <p:nvPr/>
              </p:nvSpPr>
              <p:spPr>
                <a:xfrm>
                  <a:off x="6305821" y="4263371"/>
                  <a:ext cx="1623237" cy="511553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Dense Layer</a:t>
                  </a:r>
                </a:p>
              </p:txBody>
            </p: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0E3D34BE-8306-40F1-B87F-1E02FA89DA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17440" y="4793611"/>
                  <a:ext cx="0" cy="1788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4582359-DEDC-46F0-B62D-BA9F5190CE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35748" y="4679055"/>
                <a:ext cx="2640459" cy="0"/>
              </a:xfrm>
              <a:prstGeom prst="line">
                <a:avLst/>
              </a:prstGeom>
              <a:ln>
                <a:solidFill>
                  <a:srgbClr val="4E88C7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4A88DAF-AA23-41ED-9071-21B1E683C3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51843" y="2957752"/>
                <a:ext cx="2640459" cy="0"/>
              </a:xfrm>
              <a:prstGeom prst="line">
                <a:avLst/>
              </a:prstGeom>
              <a:ln>
                <a:solidFill>
                  <a:srgbClr val="4E88C7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76C5F609-150F-429B-8C74-1BAF1BF20C89}"/>
              </a:ext>
            </a:extLst>
          </p:cNvPr>
          <p:cNvSpPr txBox="1"/>
          <p:nvPr/>
        </p:nvSpPr>
        <p:spPr>
          <a:xfrm>
            <a:off x="9964253" y="5272841"/>
            <a:ext cx="13799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Smaller learning rate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AF9E1EB-A629-4067-AFD0-80FE8EF8BD5B}"/>
              </a:ext>
            </a:extLst>
          </p:cNvPr>
          <p:cNvSpPr txBox="1"/>
          <p:nvPr/>
        </p:nvSpPr>
        <p:spPr>
          <a:xfrm>
            <a:off x="9964253" y="3563783"/>
            <a:ext cx="137999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Relatively larger learning rate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DB0A929-F337-4AF9-BE3A-54C3AFBAC491}"/>
              </a:ext>
            </a:extLst>
          </p:cNvPr>
          <p:cNvSpPr txBox="1"/>
          <p:nvPr/>
        </p:nvSpPr>
        <p:spPr>
          <a:xfrm>
            <a:off x="10046136" y="1854725"/>
            <a:ext cx="137999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Largest optimal learning 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A518D1-BD1B-1C43-8E02-7743DEAD9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9434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96003-3F2E-4539-A307-AE530AAC56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5483" y="403401"/>
            <a:ext cx="11986517" cy="767853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Transfer Learning for Deep Learning: Differential Learning Rates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F72452-0D59-4DAA-9BDC-BC15FD400CF2}"/>
              </a:ext>
            </a:extLst>
          </p:cNvPr>
          <p:cNvSpPr/>
          <p:nvPr/>
        </p:nvSpPr>
        <p:spPr>
          <a:xfrm>
            <a:off x="484177" y="1361044"/>
            <a:ext cx="6223047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• A low learning rate can take a lot of time to train on the "later" layers. Since we trained the FC head earlier, we could probably retrain them at a higher learning rate.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• General Idea: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Train different layers at different rates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• Each "earlier" layer or layer group (the color-coded layers in the image) can be trained at 3x-10x smaller learning rate than the next "later" one.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• One could even train the entire network again this way until we overfit and then step back some epochs.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3D08936-5F41-4B8B-8B06-922E1CF1088F}"/>
              </a:ext>
            </a:extLst>
          </p:cNvPr>
          <p:cNvGrpSpPr/>
          <p:nvPr/>
        </p:nvGrpSpPr>
        <p:grpSpPr>
          <a:xfrm>
            <a:off x="7726748" y="1026460"/>
            <a:ext cx="2625709" cy="5831540"/>
            <a:chOff x="7251843" y="1013657"/>
            <a:chExt cx="2625709" cy="58315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8C8D56-30E5-41DF-B913-01C53AAC459A}"/>
                </a:ext>
              </a:extLst>
            </p:cNvPr>
            <p:cNvSpPr txBox="1"/>
            <p:nvPr/>
          </p:nvSpPr>
          <p:spPr>
            <a:xfrm>
              <a:off x="8251097" y="6475865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Input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6A887F0-8074-4B2D-8B3C-B11AA6940369}"/>
                </a:ext>
              </a:extLst>
            </p:cNvPr>
            <p:cNvSpPr txBox="1"/>
            <p:nvPr/>
          </p:nvSpPr>
          <p:spPr>
            <a:xfrm>
              <a:off x="8022573" y="1013657"/>
              <a:ext cx="1141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Prediction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AF1D484-8B76-4F11-BEF6-9965D265ECB2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V="1">
              <a:off x="8593499" y="1382989"/>
              <a:ext cx="0" cy="4263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B8C0389-851D-4F46-A4FA-CA3513FD5C52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V="1">
              <a:off x="8593499" y="6296288"/>
              <a:ext cx="3571" cy="2209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9011ECB0-8A5E-4120-B3CE-1844AA14EE6C}"/>
                </a:ext>
              </a:extLst>
            </p:cNvPr>
            <p:cNvGrpSpPr/>
            <p:nvPr/>
          </p:nvGrpSpPr>
          <p:grpSpPr>
            <a:xfrm>
              <a:off x="7251843" y="1597504"/>
              <a:ext cx="2625709" cy="4698784"/>
              <a:chOff x="7251843" y="1346527"/>
              <a:chExt cx="2724364" cy="487533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8507FF2-4D4E-436C-B1D8-3480C133B863}"/>
                  </a:ext>
                </a:extLst>
              </p:cNvPr>
              <p:cNvGrpSpPr/>
              <p:nvPr/>
            </p:nvGrpSpPr>
            <p:grpSpPr>
              <a:xfrm>
                <a:off x="8030768" y="4759091"/>
                <a:ext cx="1233693" cy="1462766"/>
                <a:chOff x="6305821" y="4263371"/>
                <a:chExt cx="1623237" cy="1924641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4701F8D4-88CF-4302-BD0A-761E859E8B0D}"/>
                    </a:ext>
                  </a:extLst>
                </p:cNvPr>
                <p:cNvSpPr/>
                <p:nvPr/>
              </p:nvSpPr>
              <p:spPr>
                <a:xfrm>
                  <a:off x="6305821" y="5676459"/>
                  <a:ext cx="1623237" cy="51155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Conv Layer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B9CC3552-89B1-4F3F-B0CE-013E337950C1}"/>
                    </a:ext>
                  </a:extLst>
                </p:cNvPr>
                <p:cNvSpPr/>
                <p:nvPr/>
              </p:nvSpPr>
              <p:spPr>
                <a:xfrm>
                  <a:off x="6305821" y="4967412"/>
                  <a:ext cx="1623237" cy="51155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Conv Layer</a:t>
                  </a:r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63742FE2-40E6-4EA5-8F5D-1956AABCB6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17440" y="5497652"/>
                  <a:ext cx="0" cy="1788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85100B55-CDF6-491E-B3ED-C649781599B0}"/>
                    </a:ext>
                  </a:extLst>
                </p:cNvPr>
                <p:cNvSpPr/>
                <p:nvPr/>
              </p:nvSpPr>
              <p:spPr>
                <a:xfrm>
                  <a:off x="6305821" y="4263371"/>
                  <a:ext cx="1623237" cy="51155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Conv Layer</a:t>
                  </a:r>
                </a:p>
              </p:txBody>
            </p: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896229B1-8BBD-46D6-8EE1-83893E20F6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17440" y="4793611"/>
                  <a:ext cx="0" cy="1788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9A411118-AB67-4CB5-88B5-199ADD23523C}"/>
                  </a:ext>
                </a:extLst>
              </p:cNvPr>
              <p:cNvGrpSpPr/>
              <p:nvPr/>
            </p:nvGrpSpPr>
            <p:grpSpPr>
              <a:xfrm>
                <a:off x="8030768" y="3059912"/>
                <a:ext cx="1233693" cy="1713384"/>
                <a:chOff x="6305821" y="4263371"/>
                <a:chExt cx="1623237" cy="2254392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878AB516-1810-4536-8FAC-39ED1E97DC7A}"/>
                    </a:ext>
                  </a:extLst>
                </p:cNvPr>
                <p:cNvSpPr/>
                <p:nvPr/>
              </p:nvSpPr>
              <p:spPr>
                <a:xfrm>
                  <a:off x="6305821" y="5676459"/>
                  <a:ext cx="1623237" cy="511553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Conv Layer</a:t>
                  </a:r>
                </a:p>
              </p:txBody>
            </p: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9737F2D4-FDE4-423B-BBD8-947655D98AD6}"/>
                    </a:ext>
                  </a:extLst>
                </p:cNvPr>
                <p:cNvCxnSpPr>
                  <a:cxnSpLocks/>
                  <a:endCxn id="30" idx="2"/>
                </p:cNvCxnSpPr>
                <p:nvPr/>
              </p:nvCxnSpPr>
              <p:spPr>
                <a:xfrm flipV="1">
                  <a:off x="7117440" y="6188012"/>
                  <a:ext cx="0" cy="32975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583EC13C-1268-4CED-A7C9-20FDBCF25FF8}"/>
                    </a:ext>
                  </a:extLst>
                </p:cNvPr>
                <p:cNvSpPr/>
                <p:nvPr/>
              </p:nvSpPr>
              <p:spPr>
                <a:xfrm>
                  <a:off x="6305821" y="4967412"/>
                  <a:ext cx="1623237" cy="511553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Conv Layer</a:t>
                  </a:r>
                </a:p>
              </p:txBody>
            </p: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8F33BAA3-43E0-41D5-A49D-8658A343B6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17440" y="5497652"/>
                  <a:ext cx="0" cy="1788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87FE6201-615B-46D9-86C3-A55BCC0B0D23}"/>
                    </a:ext>
                  </a:extLst>
                </p:cNvPr>
                <p:cNvSpPr/>
                <p:nvPr/>
              </p:nvSpPr>
              <p:spPr>
                <a:xfrm>
                  <a:off x="6305821" y="4263371"/>
                  <a:ext cx="1623237" cy="511553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Conv Layer</a:t>
                  </a:r>
                </a:p>
              </p:txBody>
            </p: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314674A3-959B-481C-AEE9-23B5C299F0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17440" y="4793611"/>
                  <a:ext cx="0" cy="1788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656ADFF0-B058-4B28-B8CA-49EA559B1F92}"/>
                  </a:ext>
                </a:extLst>
              </p:cNvPr>
              <p:cNvGrpSpPr/>
              <p:nvPr/>
            </p:nvGrpSpPr>
            <p:grpSpPr>
              <a:xfrm>
                <a:off x="8030768" y="1346527"/>
                <a:ext cx="1233693" cy="1713384"/>
                <a:chOff x="6305821" y="4263371"/>
                <a:chExt cx="1623237" cy="2254392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D044CECC-768D-4126-9B07-45205DCCC2A4}"/>
                    </a:ext>
                  </a:extLst>
                </p:cNvPr>
                <p:cNvSpPr/>
                <p:nvPr/>
              </p:nvSpPr>
              <p:spPr>
                <a:xfrm>
                  <a:off x="6305821" y="5676459"/>
                  <a:ext cx="1623237" cy="511553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Dense Layer</a:t>
                  </a:r>
                </a:p>
              </p:txBody>
            </p: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DE87A5E7-6BFE-49C8-BE9A-955B2B6FE289}"/>
                    </a:ext>
                  </a:extLst>
                </p:cNvPr>
                <p:cNvCxnSpPr>
                  <a:cxnSpLocks/>
                  <a:endCxn id="37" idx="2"/>
                </p:cNvCxnSpPr>
                <p:nvPr/>
              </p:nvCxnSpPr>
              <p:spPr>
                <a:xfrm flipV="1">
                  <a:off x="7117440" y="6188012"/>
                  <a:ext cx="0" cy="32975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079B8CF5-D674-465D-B2B2-690749FFADAA}"/>
                    </a:ext>
                  </a:extLst>
                </p:cNvPr>
                <p:cNvSpPr/>
                <p:nvPr/>
              </p:nvSpPr>
              <p:spPr>
                <a:xfrm>
                  <a:off x="6305821" y="4967412"/>
                  <a:ext cx="1623237" cy="511553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Dense Layer</a:t>
                  </a:r>
                </a:p>
              </p:txBody>
            </p: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B4F62083-4DD1-4C1D-A4DA-F387FCE8BD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17440" y="5497652"/>
                  <a:ext cx="0" cy="1788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25C7669-8D1F-474F-A609-C72984FD437E}"/>
                    </a:ext>
                  </a:extLst>
                </p:cNvPr>
                <p:cNvSpPr/>
                <p:nvPr/>
              </p:nvSpPr>
              <p:spPr>
                <a:xfrm>
                  <a:off x="6305821" y="4263371"/>
                  <a:ext cx="1623237" cy="511553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Dense Layer</a:t>
                  </a:r>
                </a:p>
              </p:txBody>
            </p: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0E3D34BE-8306-40F1-B87F-1E02FA89DA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17440" y="4793611"/>
                  <a:ext cx="0" cy="1788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4582359-DEDC-46F0-B62D-BA9F5190CE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35748" y="4679055"/>
                <a:ext cx="2640459" cy="0"/>
              </a:xfrm>
              <a:prstGeom prst="line">
                <a:avLst/>
              </a:prstGeom>
              <a:ln>
                <a:solidFill>
                  <a:srgbClr val="4E88C7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4A88DAF-AA23-41ED-9071-21B1E683C3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51843" y="2957752"/>
                <a:ext cx="2640459" cy="0"/>
              </a:xfrm>
              <a:prstGeom prst="line">
                <a:avLst/>
              </a:prstGeom>
              <a:ln>
                <a:solidFill>
                  <a:srgbClr val="4E88C7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76C5F609-150F-429B-8C74-1BAF1BF20C89}"/>
              </a:ext>
            </a:extLst>
          </p:cNvPr>
          <p:cNvSpPr txBox="1"/>
          <p:nvPr/>
        </p:nvSpPr>
        <p:spPr>
          <a:xfrm>
            <a:off x="9964253" y="5272841"/>
            <a:ext cx="13799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Smaller learning rate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AF9E1EB-A629-4067-AFD0-80FE8EF8BD5B}"/>
              </a:ext>
            </a:extLst>
          </p:cNvPr>
          <p:cNvSpPr txBox="1"/>
          <p:nvPr/>
        </p:nvSpPr>
        <p:spPr>
          <a:xfrm>
            <a:off x="9964253" y="3563783"/>
            <a:ext cx="137999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Relatively larger learning rate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DB0A929-F337-4AF9-BE3A-54C3AFBAC491}"/>
              </a:ext>
            </a:extLst>
          </p:cNvPr>
          <p:cNvSpPr txBox="1"/>
          <p:nvPr/>
        </p:nvSpPr>
        <p:spPr>
          <a:xfrm>
            <a:off x="10046136" y="1854725"/>
            <a:ext cx="137999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Largest optimal learning 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A518D1-BD1B-1C43-8E02-7743DEAD9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5079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35004"/>
            <a:ext cx="10972800" cy="767276"/>
          </a:xfrm>
        </p:spPr>
        <p:txBody>
          <a:bodyPr/>
          <a:lstStyle/>
          <a:p>
            <a:pPr algn="l"/>
            <a:r>
              <a:rPr lang="en-US" dirty="0"/>
              <a:t>Workshop Overview for Day 1</a:t>
            </a:r>
          </a:p>
        </p:txBody>
      </p:sp>
      <p:sp>
        <p:nvSpPr>
          <p:cNvPr id="11" name="Google Shape;68;p14"/>
          <p:cNvSpPr/>
          <p:nvPr/>
        </p:nvSpPr>
        <p:spPr>
          <a:xfrm>
            <a:off x="681353" y="1051744"/>
            <a:ext cx="2735782" cy="136158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Intro Lecture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9:00</a:t>
            </a:r>
            <a:r>
              <a:rPr lang="en" sz="2000" dirty="0"/>
              <a:t> - 10:</a:t>
            </a:r>
            <a:r>
              <a:rPr lang="en-US" sz="2000" dirty="0"/>
              <a:t>00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Pavlos</a:t>
            </a:r>
            <a:endParaRPr sz="2000" dirty="0"/>
          </a:p>
        </p:txBody>
      </p:sp>
      <p:sp>
        <p:nvSpPr>
          <p:cNvPr id="12" name="Google Shape;69;p14"/>
          <p:cNvSpPr/>
          <p:nvPr/>
        </p:nvSpPr>
        <p:spPr>
          <a:xfrm>
            <a:off x="4606312" y="1028514"/>
            <a:ext cx="2735782" cy="1361589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fontAlgn="base"/>
            <a:r>
              <a:rPr lang="en-US" sz="2000" dirty="0"/>
              <a:t>Keynote Address</a:t>
            </a:r>
          </a:p>
          <a:p>
            <a:pPr algn="ctr" fontAlgn="base"/>
            <a:r>
              <a:rPr lang="en-US" sz="2000" dirty="0"/>
              <a:t>10:00 – 11:00</a:t>
            </a:r>
          </a:p>
          <a:p>
            <a:pPr algn="ctr" fontAlgn="base"/>
            <a:r>
              <a:rPr lang="en-US" sz="2000" dirty="0"/>
              <a:t> Latanya Sweeney</a:t>
            </a:r>
          </a:p>
        </p:txBody>
      </p:sp>
      <p:sp>
        <p:nvSpPr>
          <p:cNvPr id="13" name="Google Shape;70;p14"/>
          <p:cNvSpPr/>
          <p:nvPr/>
        </p:nvSpPr>
        <p:spPr>
          <a:xfrm>
            <a:off x="8433491" y="1028514"/>
            <a:ext cx="3162356" cy="1361589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base"/>
            <a:r>
              <a:rPr lang="en-US" sz="2000" dirty="0"/>
              <a:t>Basic Transfer Learning </a:t>
            </a:r>
          </a:p>
          <a:p>
            <a:pPr lvl="0" algn="ctr"/>
            <a:r>
              <a:rPr lang="en-US" sz="2000" dirty="0"/>
              <a:t>11:00 - 12:30</a:t>
            </a:r>
          </a:p>
          <a:p>
            <a:pPr lvl="0" algn="ctr"/>
            <a:r>
              <a:rPr lang="en-US" sz="2000" dirty="0"/>
              <a:t>Marios</a:t>
            </a:r>
          </a:p>
        </p:txBody>
      </p:sp>
      <p:sp>
        <p:nvSpPr>
          <p:cNvPr id="14" name="Google Shape;71;p14"/>
          <p:cNvSpPr/>
          <p:nvPr/>
        </p:nvSpPr>
        <p:spPr>
          <a:xfrm>
            <a:off x="4606312" y="4912461"/>
            <a:ext cx="2735782" cy="1380159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Network Distillation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2</a:t>
            </a:r>
            <a:r>
              <a:rPr lang="en" sz="2000" dirty="0"/>
              <a:t>:</a:t>
            </a:r>
            <a:r>
              <a:rPr lang="en-US" sz="2000" dirty="0"/>
              <a:t>00</a:t>
            </a:r>
            <a:r>
              <a:rPr lang="en" sz="2000" dirty="0"/>
              <a:t> - </a:t>
            </a:r>
            <a:r>
              <a:rPr lang="en-US" sz="2000" dirty="0"/>
              <a:t>2</a:t>
            </a:r>
            <a:r>
              <a:rPr lang="en" sz="2000" dirty="0"/>
              <a:t>:</a:t>
            </a:r>
            <a:r>
              <a:rPr lang="en-US" sz="2000" dirty="0"/>
              <a:t>45</a:t>
            </a:r>
            <a:endParaRPr sz="2000" dirty="0"/>
          </a:p>
          <a:p>
            <a:pPr algn="ctr"/>
            <a:r>
              <a:rPr lang="en-US" sz="2000" dirty="0"/>
              <a:t>Hayden</a:t>
            </a:r>
          </a:p>
        </p:txBody>
      </p:sp>
      <p:sp>
        <p:nvSpPr>
          <p:cNvPr id="15" name="Google Shape;72;p14"/>
          <p:cNvSpPr/>
          <p:nvPr/>
        </p:nvSpPr>
        <p:spPr>
          <a:xfrm>
            <a:off x="8552329" y="3235500"/>
            <a:ext cx="3043518" cy="831564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Lunch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12:</a:t>
            </a:r>
            <a:r>
              <a:rPr lang="en-US" sz="2000" dirty="0"/>
              <a:t>30</a:t>
            </a:r>
            <a:r>
              <a:rPr lang="en" sz="2000" dirty="0"/>
              <a:t> - 1:</a:t>
            </a:r>
            <a:r>
              <a:rPr lang="en-US" sz="2000" dirty="0"/>
              <a:t>30</a:t>
            </a:r>
            <a:endParaRPr sz="2000" dirty="0"/>
          </a:p>
        </p:txBody>
      </p:sp>
      <p:sp>
        <p:nvSpPr>
          <p:cNvPr id="16" name="Google Shape;73;p14"/>
          <p:cNvSpPr/>
          <p:nvPr/>
        </p:nvSpPr>
        <p:spPr>
          <a:xfrm>
            <a:off x="681353" y="4831458"/>
            <a:ext cx="2735782" cy="1380159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Project  Time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3</a:t>
            </a:r>
            <a:r>
              <a:rPr lang="en" sz="2000" dirty="0"/>
              <a:t>:</a:t>
            </a:r>
            <a:r>
              <a:rPr lang="en-US" sz="2000" dirty="0"/>
              <a:t>00</a:t>
            </a:r>
            <a:r>
              <a:rPr lang="en" sz="2000" dirty="0"/>
              <a:t> - </a:t>
            </a:r>
            <a:r>
              <a:rPr lang="en-US" sz="2000" dirty="0"/>
              <a:t>4</a:t>
            </a:r>
            <a:r>
              <a:rPr lang="en" sz="2000" dirty="0"/>
              <a:t>:30</a:t>
            </a:r>
            <a:endParaRPr lang="en-US" sz="2000" dirty="0"/>
          </a:p>
          <a:p>
            <a:pPr lvl="0" algn="ctr"/>
            <a:r>
              <a:rPr lang="en-US" sz="2000" dirty="0"/>
              <a:t>Rashmi</a:t>
            </a:r>
            <a:endParaRPr sz="2000" dirty="0"/>
          </a:p>
        </p:txBody>
      </p:sp>
      <p:pic>
        <p:nvPicPr>
          <p:cNvPr id="17" name="Google Shape;7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650311" y="1446189"/>
            <a:ext cx="75753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7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91955" y="5304093"/>
            <a:ext cx="757537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7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16913" y="5304093"/>
            <a:ext cx="75753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7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568891" y="1409119"/>
            <a:ext cx="75753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7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9635900" y="2526451"/>
            <a:ext cx="757538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BF1FFB-A351-F543-B5DF-CEF4BB54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63</a:t>
            </a:fld>
            <a:endParaRPr lang="en-US"/>
          </a:p>
        </p:txBody>
      </p:sp>
      <p:pic>
        <p:nvPicPr>
          <p:cNvPr id="22" name="Google Shape;78;p14">
            <a:extLst>
              <a:ext uri="{FF2B5EF4-FFF2-40B4-BE49-F238E27FC236}">
                <a16:creationId xmlns:a16="http://schemas.microsoft.com/office/drawing/2014/main" id="{20E20595-ACB5-E847-95EC-440A5B27F65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9695319" y="4247342"/>
            <a:ext cx="757538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71;p14">
            <a:extLst>
              <a:ext uri="{FF2B5EF4-FFF2-40B4-BE49-F238E27FC236}">
                <a16:creationId xmlns:a16="http://schemas.microsoft.com/office/drawing/2014/main" id="{251624C0-9F07-274B-9C01-62FC25059DA9}"/>
              </a:ext>
            </a:extLst>
          </p:cNvPr>
          <p:cNvSpPr/>
          <p:nvPr/>
        </p:nvSpPr>
        <p:spPr>
          <a:xfrm>
            <a:off x="8706197" y="4912461"/>
            <a:ext cx="2735782" cy="1380159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Similarity using Embeddings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1</a:t>
            </a:r>
            <a:r>
              <a:rPr lang="en" sz="2000" dirty="0"/>
              <a:t>:</a:t>
            </a:r>
            <a:r>
              <a:rPr lang="en-US" sz="2000" dirty="0"/>
              <a:t>30</a:t>
            </a:r>
            <a:r>
              <a:rPr lang="en" sz="2000" dirty="0"/>
              <a:t> - </a:t>
            </a:r>
            <a:r>
              <a:rPr lang="en-US" sz="2000" dirty="0"/>
              <a:t>2</a:t>
            </a:r>
            <a:r>
              <a:rPr lang="en" sz="2000" dirty="0"/>
              <a:t>:</a:t>
            </a:r>
            <a:r>
              <a:rPr lang="en-US" sz="2000" dirty="0"/>
              <a:t>00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Marios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57398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CNNs: “Convolution” Operation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A2F0B20-BBF1-EA47-A6BF-272B9920EF8D}"/>
              </a:ext>
            </a:extLst>
          </p:cNvPr>
          <p:cNvGrpSpPr/>
          <p:nvPr/>
        </p:nvGrpSpPr>
        <p:grpSpPr>
          <a:xfrm>
            <a:off x="6603311" y="1789794"/>
            <a:ext cx="5090677" cy="4235570"/>
            <a:chOff x="3520343" y="2256498"/>
            <a:chExt cx="3674142" cy="2975113"/>
          </a:xfrm>
        </p:grpSpPr>
        <p:pic>
          <p:nvPicPr>
            <p:cNvPr id="35" name="Picture 34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19D1C715-1903-534E-98DC-BF8BCEE28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341" b="98625" l="9981" r="89955">
                          <a14:foregroundMark x1="31270" y1="11320" x2="36779" y2="8341"/>
                          <a14:foregroundMark x1="36779" y1="8341" x2="39631" y2="11320"/>
                          <a14:foregroundMark x1="64161" y1="89322" x2="74498" y2="94500"/>
                          <a14:foregroundMark x1="74498" y1="94500" x2="85386" y2="87397"/>
                          <a14:foregroundMark x1="85386" y1="87397" x2="89209" y2="82356"/>
                          <a14:foregroundMark x1="89209" y1="82356" x2="87816" y2="56554"/>
                          <a14:foregroundMark x1="87816" y1="56554" x2="88010" y2="56874"/>
                          <a14:foregroundMark x1="68179" y1="97113" x2="70285" y2="98625"/>
                        </a14:backgroundRemoval>
                      </a14:imgEffect>
                    </a14:imgLayer>
                  </a14:imgProps>
                </a:ext>
              </a:extLst>
            </a:blip>
            <a:srcRect l="11286" t="5333" r="6052"/>
            <a:stretch/>
          </p:blipFill>
          <p:spPr>
            <a:xfrm>
              <a:off x="3520343" y="2256498"/>
              <a:ext cx="3674142" cy="2975113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82E9864-D0B7-3142-92A1-542DDD7FE910}"/>
                </a:ext>
              </a:extLst>
            </p:cNvPr>
            <p:cNvCxnSpPr>
              <a:cxnSpLocks/>
            </p:cNvCxnSpPr>
            <p:nvPr/>
          </p:nvCxnSpPr>
          <p:spPr>
            <a:xfrm>
              <a:off x="4300989" y="2707595"/>
              <a:ext cx="828730" cy="528473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830DF9E-50A4-FB41-B07A-43F7A2A830F6}"/>
                </a:ext>
              </a:extLst>
            </p:cNvPr>
            <p:cNvCxnSpPr>
              <a:cxnSpLocks/>
            </p:cNvCxnSpPr>
            <p:nvPr/>
          </p:nvCxnSpPr>
          <p:spPr>
            <a:xfrm>
              <a:off x="3952155" y="2902382"/>
              <a:ext cx="801428" cy="526618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9A1FA41-E61C-314D-B02E-55D118ADDDDE}"/>
                </a:ext>
              </a:extLst>
            </p:cNvPr>
            <p:cNvCxnSpPr>
              <a:cxnSpLocks/>
            </p:cNvCxnSpPr>
            <p:nvPr/>
          </p:nvCxnSpPr>
          <p:spPr>
            <a:xfrm>
              <a:off x="5977752" y="3736543"/>
              <a:ext cx="346046" cy="508198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29B90E7-1CA2-6E4F-AF3D-35838E58BE14}"/>
                </a:ext>
              </a:extLst>
            </p:cNvPr>
            <p:cNvCxnSpPr>
              <a:cxnSpLocks/>
            </p:cNvCxnSpPr>
            <p:nvPr/>
          </p:nvCxnSpPr>
          <p:spPr>
            <a:xfrm>
              <a:off x="5596469" y="4236846"/>
              <a:ext cx="621451" cy="23785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3F017AC-65B6-A640-AE22-21DF42064FF9}"/>
                </a:ext>
              </a:extLst>
            </p:cNvPr>
            <p:cNvCxnSpPr>
              <a:cxnSpLocks/>
            </p:cNvCxnSpPr>
            <p:nvPr/>
          </p:nvCxnSpPr>
          <p:spPr>
            <a:xfrm>
              <a:off x="5615664" y="3892459"/>
              <a:ext cx="602256" cy="426321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AD62525-0932-DA4B-9833-3C601EDFD07E}"/>
                </a:ext>
              </a:extLst>
            </p:cNvPr>
            <p:cNvSpPr/>
            <p:nvPr/>
          </p:nvSpPr>
          <p:spPr>
            <a:xfrm>
              <a:off x="6233681" y="4318780"/>
              <a:ext cx="90117" cy="14220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  <a:scene3d>
              <a:camera prst="orthographicFront">
                <a:rot lat="9000000" lon="8400000" rev="0"/>
              </a:camera>
              <a:lightRig rig="threePt" dir="t"/>
            </a:scene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0AEEF46-B22D-D64E-A548-333FDADA89D4}"/>
                </a:ext>
              </a:extLst>
            </p:cNvPr>
            <p:cNvCxnSpPr>
              <a:cxnSpLocks/>
            </p:cNvCxnSpPr>
            <p:nvPr/>
          </p:nvCxnSpPr>
          <p:spPr>
            <a:xfrm>
              <a:off x="3900275" y="3294731"/>
              <a:ext cx="853308" cy="512026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1" name="Content Placeholder 9">
            <a:extLst>
              <a:ext uri="{FF2B5EF4-FFF2-40B4-BE49-F238E27FC236}">
                <a16:creationId xmlns:a16="http://schemas.microsoft.com/office/drawing/2014/main" id="{DA7EABA7-BC2E-CE45-B5F5-6F70BAF8FB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 flipH="1">
            <a:off x="-190037" y="3880922"/>
            <a:ext cx="3788843" cy="2749341"/>
          </a:xfr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E15BC3E-0036-1F40-BE14-5FEC830B94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20"/>
          <a:stretch/>
        </p:blipFill>
        <p:spPr>
          <a:xfrm>
            <a:off x="3462669" y="4338503"/>
            <a:ext cx="2650671" cy="185659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5D597A7-A4A2-244B-A39C-F8BA03DF2091}"/>
              </a:ext>
            </a:extLst>
          </p:cNvPr>
          <p:cNvSpPr txBox="1"/>
          <p:nvPr/>
        </p:nvSpPr>
        <p:spPr>
          <a:xfrm>
            <a:off x="10319689" y="2832073"/>
            <a:ext cx="1374299" cy="523220"/>
          </a:xfrm>
          <a:prstGeom prst="rect">
            <a:avLst/>
          </a:prstGeom>
          <a:solidFill>
            <a:srgbClr val="F9F9F9"/>
          </a:solidFill>
          <a:ln w="50800">
            <a:solidFill>
              <a:schemeClr val="accent1">
                <a:shade val="95000"/>
                <a:satMod val="10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432107"/>
                      <a:gd name="connsiteY0" fmla="*/ 0 h 954107"/>
                      <a:gd name="connsiteX1" fmla="*/ 463048 w 1432107"/>
                      <a:gd name="connsiteY1" fmla="*/ 0 h 954107"/>
                      <a:gd name="connsiteX2" fmla="*/ 940417 w 1432107"/>
                      <a:gd name="connsiteY2" fmla="*/ 0 h 954107"/>
                      <a:gd name="connsiteX3" fmla="*/ 1432107 w 1432107"/>
                      <a:gd name="connsiteY3" fmla="*/ 0 h 954107"/>
                      <a:gd name="connsiteX4" fmla="*/ 1432107 w 1432107"/>
                      <a:gd name="connsiteY4" fmla="*/ 477054 h 954107"/>
                      <a:gd name="connsiteX5" fmla="*/ 1432107 w 1432107"/>
                      <a:gd name="connsiteY5" fmla="*/ 954107 h 954107"/>
                      <a:gd name="connsiteX6" fmla="*/ 954738 w 1432107"/>
                      <a:gd name="connsiteY6" fmla="*/ 954107 h 954107"/>
                      <a:gd name="connsiteX7" fmla="*/ 506011 w 1432107"/>
                      <a:gd name="connsiteY7" fmla="*/ 954107 h 954107"/>
                      <a:gd name="connsiteX8" fmla="*/ 0 w 1432107"/>
                      <a:gd name="connsiteY8" fmla="*/ 954107 h 954107"/>
                      <a:gd name="connsiteX9" fmla="*/ 0 w 1432107"/>
                      <a:gd name="connsiteY9" fmla="*/ 486595 h 954107"/>
                      <a:gd name="connsiteX10" fmla="*/ 0 w 1432107"/>
                      <a:gd name="connsiteY10" fmla="*/ 0 h 9541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32107" h="954107" fill="none" extrusionOk="0">
                        <a:moveTo>
                          <a:pt x="0" y="0"/>
                        </a:moveTo>
                        <a:cubicBezTo>
                          <a:pt x="163828" y="-19970"/>
                          <a:pt x="273409" y="14837"/>
                          <a:pt x="463048" y="0"/>
                        </a:cubicBezTo>
                        <a:cubicBezTo>
                          <a:pt x="652687" y="-14837"/>
                          <a:pt x="704353" y="-16388"/>
                          <a:pt x="940417" y="0"/>
                        </a:cubicBezTo>
                        <a:cubicBezTo>
                          <a:pt x="1176481" y="16388"/>
                          <a:pt x="1263943" y="-14406"/>
                          <a:pt x="1432107" y="0"/>
                        </a:cubicBezTo>
                        <a:cubicBezTo>
                          <a:pt x="1438182" y="192642"/>
                          <a:pt x="1451656" y="363731"/>
                          <a:pt x="1432107" y="477054"/>
                        </a:cubicBezTo>
                        <a:cubicBezTo>
                          <a:pt x="1412558" y="590377"/>
                          <a:pt x="1414861" y="773590"/>
                          <a:pt x="1432107" y="954107"/>
                        </a:cubicBezTo>
                        <a:cubicBezTo>
                          <a:pt x="1275871" y="957572"/>
                          <a:pt x="1115782" y="967916"/>
                          <a:pt x="954738" y="954107"/>
                        </a:cubicBezTo>
                        <a:cubicBezTo>
                          <a:pt x="793694" y="940298"/>
                          <a:pt x="693468" y="972391"/>
                          <a:pt x="506011" y="954107"/>
                        </a:cubicBezTo>
                        <a:cubicBezTo>
                          <a:pt x="318554" y="935823"/>
                          <a:pt x="134112" y="974999"/>
                          <a:pt x="0" y="954107"/>
                        </a:cubicBezTo>
                        <a:cubicBezTo>
                          <a:pt x="22951" y="761159"/>
                          <a:pt x="-21415" y="594427"/>
                          <a:pt x="0" y="486595"/>
                        </a:cubicBezTo>
                        <a:cubicBezTo>
                          <a:pt x="21415" y="378763"/>
                          <a:pt x="17654" y="225654"/>
                          <a:pt x="0" y="0"/>
                        </a:cubicBezTo>
                        <a:close/>
                      </a:path>
                      <a:path w="1432107" h="954107" stroke="0" extrusionOk="0">
                        <a:moveTo>
                          <a:pt x="0" y="0"/>
                        </a:moveTo>
                        <a:cubicBezTo>
                          <a:pt x="103132" y="9637"/>
                          <a:pt x="352041" y="18008"/>
                          <a:pt x="463048" y="0"/>
                        </a:cubicBezTo>
                        <a:cubicBezTo>
                          <a:pt x="574055" y="-18008"/>
                          <a:pt x="685503" y="-2490"/>
                          <a:pt x="897454" y="0"/>
                        </a:cubicBezTo>
                        <a:cubicBezTo>
                          <a:pt x="1109405" y="2490"/>
                          <a:pt x="1212564" y="-5931"/>
                          <a:pt x="1432107" y="0"/>
                        </a:cubicBezTo>
                        <a:cubicBezTo>
                          <a:pt x="1424943" y="130418"/>
                          <a:pt x="1451429" y="373429"/>
                          <a:pt x="1432107" y="467512"/>
                        </a:cubicBezTo>
                        <a:cubicBezTo>
                          <a:pt x="1412785" y="561595"/>
                          <a:pt x="1408729" y="733273"/>
                          <a:pt x="1432107" y="954107"/>
                        </a:cubicBezTo>
                        <a:cubicBezTo>
                          <a:pt x="1294716" y="945726"/>
                          <a:pt x="1179284" y="944215"/>
                          <a:pt x="983380" y="954107"/>
                        </a:cubicBezTo>
                        <a:cubicBezTo>
                          <a:pt x="787476" y="963999"/>
                          <a:pt x="635657" y="975706"/>
                          <a:pt x="534653" y="954107"/>
                        </a:cubicBezTo>
                        <a:cubicBezTo>
                          <a:pt x="433649" y="932508"/>
                          <a:pt x="266401" y="935956"/>
                          <a:pt x="0" y="954107"/>
                        </a:cubicBezTo>
                        <a:cubicBezTo>
                          <a:pt x="-4514" y="857340"/>
                          <a:pt x="12863" y="674319"/>
                          <a:pt x="0" y="505677"/>
                        </a:cubicBezTo>
                        <a:cubicBezTo>
                          <a:pt x="-12863" y="337035"/>
                          <a:pt x="-22482" y="13878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Feature Maps</a:t>
            </a:r>
          </a:p>
          <a:p>
            <a:pPr algn="ctr"/>
            <a:r>
              <a:rPr lang="en-US" sz="1400" b="1" dirty="0"/>
              <a:t>(7x7x3)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2CC67D-A047-DE47-B8A5-18C3A6CA2913}"/>
              </a:ext>
            </a:extLst>
          </p:cNvPr>
          <p:cNvSpPr txBox="1"/>
          <p:nvPr/>
        </p:nvSpPr>
        <p:spPr>
          <a:xfrm>
            <a:off x="6655073" y="1644295"/>
            <a:ext cx="949299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Karla" panose="020B0004030503030003" pitchFamily="34" charset="77"/>
              </a:rPr>
              <a:t>RGB Image</a:t>
            </a:r>
          </a:p>
          <a:p>
            <a:pPr algn="ctr"/>
            <a:r>
              <a:rPr lang="en-US" sz="1200" b="1" dirty="0">
                <a:latin typeface="Karla" panose="020B0004030503030003" pitchFamily="34" charset="77"/>
              </a:rPr>
              <a:t>(7x7x3)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F4D2D2-9625-694E-B834-E08EC725AB24}"/>
              </a:ext>
            </a:extLst>
          </p:cNvPr>
          <p:cNvSpPr txBox="1"/>
          <p:nvPr/>
        </p:nvSpPr>
        <p:spPr>
          <a:xfrm>
            <a:off x="7684929" y="4657314"/>
            <a:ext cx="1723059" cy="523220"/>
          </a:xfrm>
          <a:prstGeom prst="rect">
            <a:avLst/>
          </a:prstGeom>
          <a:noFill/>
          <a:ln w="50800">
            <a:solidFill>
              <a:schemeClr val="accent1">
                <a:shade val="95000"/>
                <a:satMod val="10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167833"/>
                      <a:gd name="connsiteY0" fmla="*/ 0 h 523220"/>
                      <a:gd name="connsiteX1" fmla="*/ 601888 w 3167833"/>
                      <a:gd name="connsiteY1" fmla="*/ 0 h 523220"/>
                      <a:gd name="connsiteX2" fmla="*/ 1235455 w 3167833"/>
                      <a:gd name="connsiteY2" fmla="*/ 0 h 523220"/>
                      <a:gd name="connsiteX3" fmla="*/ 1900700 w 3167833"/>
                      <a:gd name="connsiteY3" fmla="*/ 0 h 523220"/>
                      <a:gd name="connsiteX4" fmla="*/ 2565945 w 3167833"/>
                      <a:gd name="connsiteY4" fmla="*/ 0 h 523220"/>
                      <a:gd name="connsiteX5" fmla="*/ 3167833 w 3167833"/>
                      <a:gd name="connsiteY5" fmla="*/ 0 h 523220"/>
                      <a:gd name="connsiteX6" fmla="*/ 3167833 w 3167833"/>
                      <a:gd name="connsiteY6" fmla="*/ 523220 h 523220"/>
                      <a:gd name="connsiteX7" fmla="*/ 2470910 w 3167833"/>
                      <a:gd name="connsiteY7" fmla="*/ 523220 h 523220"/>
                      <a:gd name="connsiteX8" fmla="*/ 1773986 w 3167833"/>
                      <a:gd name="connsiteY8" fmla="*/ 523220 h 523220"/>
                      <a:gd name="connsiteX9" fmla="*/ 1140420 w 3167833"/>
                      <a:gd name="connsiteY9" fmla="*/ 523220 h 523220"/>
                      <a:gd name="connsiteX10" fmla="*/ 0 w 3167833"/>
                      <a:gd name="connsiteY10" fmla="*/ 523220 h 523220"/>
                      <a:gd name="connsiteX11" fmla="*/ 0 w 3167833"/>
                      <a:gd name="connsiteY11" fmla="*/ 0 h 5232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167833" h="523220" fill="none" extrusionOk="0">
                        <a:moveTo>
                          <a:pt x="0" y="0"/>
                        </a:moveTo>
                        <a:cubicBezTo>
                          <a:pt x="159634" y="-16688"/>
                          <a:pt x="463711" y="-6893"/>
                          <a:pt x="601888" y="0"/>
                        </a:cubicBezTo>
                        <a:cubicBezTo>
                          <a:pt x="740065" y="6893"/>
                          <a:pt x="1022719" y="4155"/>
                          <a:pt x="1235455" y="0"/>
                        </a:cubicBezTo>
                        <a:cubicBezTo>
                          <a:pt x="1448191" y="-4155"/>
                          <a:pt x="1726939" y="-16444"/>
                          <a:pt x="1900700" y="0"/>
                        </a:cubicBezTo>
                        <a:cubicBezTo>
                          <a:pt x="2074462" y="16444"/>
                          <a:pt x="2428684" y="11194"/>
                          <a:pt x="2565945" y="0"/>
                        </a:cubicBezTo>
                        <a:cubicBezTo>
                          <a:pt x="2703206" y="-11194"/>
                          <a:pt x="2871959" y="-23426"/>
                          <a:pt x="3167833" y="0"/>
                        </a:cubicBezTo>
                        <a:cubicBezTo>
                          <a:pt x="3187895" y="112562"/>
                          <a:pt x="3185327" y="314588"/>
                          <a:pt x="3167833" y="523220"/>
                        </a:cubicBezTo>
                        <a:cubicBezTo>
                          <a:pt x="2979024" y="529237"/>
                          <a:pt x="2795508" y="539168"/>
                          <a:pt x="2470910" y="523220"/>
                        </a:cubicBezTo>
                        <a:cubicBezTo>
                          <a:pt x="2146312" y="507272"/>
                          <a:pt x="1996717" y="542082"/>
                          <a:pt x="1773986" y="523220"/>
                        </a:cubicBezTo>
                        <a:cubicBezTo>
                          <a:pt x="1551255" y="504358"/>
                          <a:pt x="1293081" y="523955"/>
                          <a:pt x="1140420" y="523220"/>
                        </a:cubicBezTo>
                        <a:cubicBezTo>
                          <a:pt x="987759" y="522485"/>
                          <a:pt x="569375" y="528134"/>
                          <a:pt x="0" y="523220"/>
                        </a:cubicBezTo>
                        <a:cubicBezTo>
                          <a:pt x="11242" y="381548"/>
                          <a:pt x="-116" y="207727"/>
                          <a:pt x="0" y="0"/>
                        </a:cubicBezTo>
                        <a:close/>
                      </a:path>
                      <a:path w="3167833" h="523220" stroke="0" extrusionOk="0">
                        <a:moveTo>
                          <a:pt x="0" y="0"/>
                        </a:moveTo>
                        <a:cubicBezTo>
                          <a:pt x="148289" y="277"/>
                          <a:pt x="401917" y="-1938"/>
                          <a:pt x="601888" y="0"/>
                        </a:cubicBezTo>
                        <a:cubicBezTo>
                          <a:pt x="801859" y="1938"/>
                          <a:pt x="896090" y="11744"/>
                          <a:pt x="1140420" y="0"/>
                        </a:cubicBezTo>
                        <a:cubicBezTo>
                          <a:pt x="1384750" y="-11744"/>
                          <a:pt x="1544976" y="4565"/>
                          <a:pt x="1837343" y="0"/>
                        </a:cubicBezTo>
                        <a:cubicBezTo>
                          <a:pt x="2129710" y="-4565"/>
                          <a:pt x="2310458" y="6301"/>
                          <a:pt x="2439231" y="0"/>
                        </a:cubicBezTo>
                        <a:cubicBezTo>
                          <a:pt x="2568004" y="-6301"/>
                          <a:pt x="2967817" y="-36352"/>
                          <a:pt x="3167833" y="0"/>
                        </a:cubicBezTo>
                        <a:cubicBezTo>
                          <a:pt x="3159347" y="196768"/>
                          <a:pt x="3180061" y="382671"/>
                          <a:pt x="3167833" y="523220"/>
                        </a:cubicBezTo>
                        <a:cubicBezTo>
                          <a:pt x="2923335" y="504661"/>
                          <a:pt x="2826754" y="549762"/>
                          <a:pt x="2534266" y="523220"/>
                        </a:cubicBezTo>
                        <a:cubicBezTo>
                          <a:pt x="2241778" y="496678"/>
                          <a:pt x="2007284" y="496522"/>
                          <a:pt x="1837343" y="523220"/>
                        </a:cubicBezTo>
                        <a:cubicBezTo>
                          <a:pt x="1667402" y="549918"/>
                          <a:pt x="1429122" y="526453"/>
                          <a:pt x="1298812" y="523220"/>
                        </a:cubicBezTo>
                        <a:cubicBezTo>
                          <a:pt x="1168502" y="519987"/>
                          <a:pt x="839864" y="511734"/>
                          <a:pt x="665245" y="523220"/>
                        </a:cubicBezTo>
                        <a:cubicBezTo>
                          <a:pt x="490626" y="534706"/>
                          <a:pt x="250057" y="533541"/>
                          <a:pt x="0" y="523220"/>
                        </a:cubicBezTo>
                        <a:cubicBezTo>
                          <a:pt x="23251" y="301885"/>
                          <a:pt x="-19750" y="22853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3 Convolution Filters</a:t>
            </a:r>
          </a:p>
          <a:p>
            <a:pPr algn="ctr"/>
            <a:r>
              <a:rPr lang="en-US" sz="1400" b="1" dirty="0"/>
              <a:t>(3x3x3)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20AAFE5-A597-B248-A71E-0E8DE69A7AB7}"/>
              </a:ext>
            </a:extLst>
          </p:cNvPr>
          <p:cNvSpPr/>
          <p:nvPr/>
        </p:nvSpPr>
        <p:spPr>
          <a:xfrm>
            <a:off x="662695" y="1261250"/>
            <a:ext cx="573810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Karla" panose="020B0004030503030003" pitchFamily="34" charset="77"/>
              </a:rPr>
              <a:t>A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anose="020B0004030503030003" pitchFamily="34" charset="77"/>
              </a:rPr>
              <a:t>convolutional neural network </a:t>
            </a:r>
            <a:r>
              <a:rPr lang="en-US" dirty="0">
                <a:latin typeface="Karla" panose="020B0004030503030003" pitchFamily="34" charset="77"/>
              </a:rPr>
              <a:t>typically consists of feature extracting layers and condensing layers.</a:t>
            </a:r>
          </a:p>
          <a:p>
            <a:endParaRPr lang="en-US" dirty="0"/>
          </a:p>
          <a:p>
            <a:r>
              <a:rPr lang="en-US" dirty="0">
                <a:latin typeface="Karla" panose="020B0004030503030003" pitchFamily="34" charset="77"/>
              </a:rPr>
              <a:t>The feature extracting layers are called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anose="020B0004030503030003" pitchFamily="34" charset="77"/>
              </a:rPr>
              <a:t>convolutional layers </a:t>
            </a:r>
            <a:r>
              <a:rPr lang="en-US" dirty="0">
                <a:latin typeface="Karla" panose="020B0004030503030003" pitchFamily="34" charset="77"/>
              </a:rPr>
              <a:t>&amp; each node in these layers uses a small fixed set of weights to transform the image in the way below.</a:t>
            </a:r>
          </a:p>
          <a:p>
            <a:endParaRPr lang="en-US" dirty="0">
              <a:latin typeface="Karla" panose="020B0004030503030003" pitchFamily="34" charset="77"/>
            </a:endParaRPr>
          </a:p>
          <a:p>
            <a:r>
              <a:rPr lang="en-US" dirty="0">
                <a:latin typeface="Karla" panose="020B0004030503030003" pitchFamily="34" charset="77"/>
              </a:rPr>
              <a:t>This set of fixed weights for each node in the convolutional layer is often called a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anose="020B0004030503030003" pitchFamily="34" charset="77"/>
              </a:rPr>
              <a:t>filter.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D45D6F-A231-5B4D-A9B8-447118794408}"/>
              </a:ext>
            </a:extLst>
          </p:cNvPr>
          <p:cNvSpPr/>
          <p:nvPr/>
        </p:nvSpPr>
        <p:spPr>
          <a:xfrm>
            <a:off x="6400801" y="1391071"/>
            <a:ext cx="5600699" cy="4764799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5AD054-E4C8-9A4E-8039-FCA074103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71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F98863-6142-9F4D-8AC3-D98CE01EA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CNNs: Feature Extraction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A38806-FD4E-3741-8F26-240434CB3F1A}"/>
              </a:ext>
            </a:extLst>
          </p:cNvPr>
          <p:cNvSpPr/>
          <p:nvPr/>
        </p:nvSpPr>
        <p:spPr>
          <a:xfrm>
            <a:off x="843643" y="759975"/>
            <a:ext cx="1050471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>
                <a:latin typeface="Karla" panose="020B0004030503030003" pitchFamily="34" charset="77"/>
              </a:rPr>
              <a:t>Rather than processing image data with a pre-determined set of filters, we want to learn the filters of a CNN for feature extraction. Our goal is to extract features that best helps us to perform our downstream task (e.g. classification).</a:t>
            </a:r>
          </a:p>
          <a:p>
            <a:endParaRPr lang="en-US" dirty="0"/>
          </a:p>
          <a:p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anose="020B0004030503030003" pitchFamily="34" charset="77"/>
              </a:rPr>
              <a:t>Idea</a:t>
            </a:r>
            <a:r>
              <a:rPr lang="en-US" dirty="0">
                <a:latin typeface="Karla" panose="020B0004030503030003" pitchFamily="34" charset="77"/>
              </a:rPr>
              <a:t>: </a:t>
            </a:r>
          </a:p>
          <a:p>
            <a:r>
              <a:rPr lang="en-US" dirty="0">
                <a:latin typeface="Karla" panose="020B0004030503030003" pitchFamily="34" charset="77"/>
              </a:rPr>
              <a:t>We train a CNN for feature extraction and a model (e.g. MLP, decision tree, logistic regression) for classification,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anose="020B0004030503030003" pitchFamily="34" charset="77"/>
              </a:rPr>
              <a:t>simultaneously</a:t>
            </a:r>
            <a:r>
              <a:rPr lang="en-US" dirty="0">
                <a:latin typeface="Karla" panose="020B0004030503030003" pitchFamily="34" charset="77"/>
              </a:rPr>
              <a:t> and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anose="020B0004030503030003" pitchFamily="34" charset="77"/>
              </a:rPr>
              <a:t>end-to-end.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C42B3B7-4D9B-EB4D-992F-AF9747DE1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396" y="3474414"/>
            <a:ext cx="8497208" cy="2889051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BA17BE-6868-6F42-BC6B-F4A43304E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74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BCB27-EEA3-984C-BFBD-4CEC85C3A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048" y="584289"/>
            <a:ext cx="7575660" cy="399518"/>
          </a:xfrm>
        </p:spPr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AA998-906A-A947-BF2D-14C202544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92" y="1629617"/>
            <a:ext cx="5746708" cy="21111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New model architectures consistently outperform even human error rate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Ablation studies such as saliency maps and activations confirm models are not overfitting</a:t>
            </a:r>
          </a:p>
        </p:txBody>
      </p:sp>
      <p:pic>
        <p:nvPicPr>
          <p:cNvPr id="2050" name="Picture 2" descr="Error rates on the ImageNet Large-Scale Visual Recognition Challenge.... |  Download Scientific Diagram">
            <a:extLst>
              <a:ext uri="{FF2B5EF4-FFF2-40B4-BE49-F238E27FC236}">
                <a16:creationId xmlns:a16="http://schemas.microsoft.com/office/drawing/2014/main" id="{0390DE73-7D8B-E34F-8F87-43E34CC4F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51565"/>
            <a:ext cx="5641539" cy="5221524"/>
          </a:xfrm>
          <a:prstGeom prst="rect">
            <a:avLst/>
          </a:prstGeom>
          <a:noFill/>
          <a:ln w="571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335414C-1AE4-A140-AAA5-5B5FB4BFAA36}"/>
              </a:ext>
            </a:extLst>
          </p:cNvPr>
          <p:cNvSpPr txBox="1">
            <a:spLocks/>
          </p:cNvSpPr>
          <p:nvPr/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dirty="0"/>
              <a:t>CNNs: Successful object detection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D70302-F7BD-0D41-AC55-E291269BFADC}"/>
              </a:ext>
            </a:extLst>
          </p:cNvPr>
          <p:cNvSpPr txBox="1"/>
          <p:nvPr/>
        </p:nvSpPr>
        <p:spPr>
          <a:xfrm>
            <a:off x="644106" y="933580"/>
            <a:ext cx="3126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arla" panose="020B0004030503030003" pitchFamily="34" charset="77"/>
              </a:rPr>
              <a:t>IMAGENET challenge:</a:t>
            </a:r>
          </a:p>
        </p:txBody>
      </p:sp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F85AF32-2744-1B45-9747-AF6B9D327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68" y="3592371"/>
            <a:ext cx="5150680" cy="2980718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527DD8-9700-3A4A-89B3-9E8E8ABAC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0741"/>
      </p:ext>
    </p:extLst>
  </p:cSld>
  <p:clrMapOvr>
    <a:masterClrMapping/>
  </p:clrMapOvr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ML_lecture_template" id="{98812482-D5D7-9A44-AD44-D85ACD9D96E7}" vid="{81DC9B3E-9028-0F43-B407-BD657E95DD5A}"/>
    </a:ext>
  </a:extLst>
</a:theme>
</file>

<file path=ppt/theme/theme2.xml><?xml version="1.0" encoding="utf-8"?>
<a:theme xmlns:a="http://schemas.openxmlformats.org/drawingml/2006/main" name="2_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LML_lecture_template</Template>
  <TotalTime>1359</TotalTime>
  <Words>2891</Words>
  <Application>Microsoft Macintosh PowerPoint</Application>
  <PresentationFormat>Widescreen</PresentationFormat>
  <Paragraphs>545</Paragraphs>
  <Slides>63</Slides>
  <Notes>24</Notes>
  <HiddenSlides>9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Arial</vt:lpstr>
      <vt:lpstr>Calibri</vt:lpstr>
      <vt:lpstr>Cambria Math</vt:lpstr>
      <vt:lpstr>Karla</vt:lpstr>
      <vt:lpstr>GEC_template</vt:lpstr>
      <vt:lpstr>2_GEC_template</vt:lpstr>
      <vt:lpstr>Transfer Learning</vt:lpstr>
      <vt:lpstr>Workshop Overview for Day 1</vt:lpstr>
      <vt:lpstr>PowerPoint Presentation</vt:lpstr>
      <vt:lpstr>PowerPoint Presentation</vt:lpstr>
      <vt:lpstr>PowerPoint Presentation</vt:lpstr>
      <vt:lpstr>CNNs: Story so far</vt:lpstr>
      <vt:lpstr>CNNs: “Convolution” Operation</vt:lpstr>
      <vt:lpstr>CNNs: Feature Extraction</vt:lpstr>
      <vt:lpstr>  </vt:lpstr>
      <vt:lpstr>CNNs: So what is the problem? </vt:lpstr>
      <vt:lpstr>Classify Rarest Animals </vt:lpstr>
      <vt:lpstr>Classify Rarest Animals </vt:lpstr>
      <vt:lpstr>Classify Rarest Animals </vt:lpstr>
      <vt:lpstr>Classify Cats, Dogs, Chinchillas etc</vt:lpstr>
      <vt:lpstr>Classify Cats, Dogs, Chinchillas etc</vt:lpstr>
      <vt:lpstr>Classify Cats, Dogs, Chinchillas etc</vt:lpstr>
      <vt:lpstr>Training time for SOTAs</vt:lpstr>
      <vt:lpstr>Transfer Learning To The Rescue</vt:lpstr>
      <vt:lpstr>Basic idea of  Transfer Learning</vt:lpstr>
      <vt:lpstr>Basic idea of  Transfer Learning</vt:lpstr>
      <vt:lpstr>Basic idea of  Transfer Learning</vt:lpstr>
      <vt:lpstr>Basic idea of  Transfer Learning</vt:lpstr>
      <vt:lpstr>Basic idea of  Transfer Learning</vt:lpstr>
      <vt:lpstr>Key Idea: Representation Learning</vt:lpstr>
      <vt:lpstr>Key Idea: Representation Learning</vt:lpstr>
      <vt:lpstr>Key Idea: Representation Learning</vt:lpstr>
      <vt:lpstr>Key Idea: Representation Learning</vt:lpstr>
      <vt:lpstr>Representation Learning</vt:lpstr>
      <vt:lpstr>Representation Learning</vt:lpstr>
      <vt:lpstr>Representation Learning</vt:lpstr>
      <vt:lpstr>Representation Learning</vt:lpstr>
      <vt:lpstr>Transfer Learning To The Rescue</vt:lpstr>
      <vt:lpstr>Transfer Learning To The Rescue</vt:lpstr>
      <vt:lpstr>Transfer Learning To The Rescue</vt:lpstr>
      <vt:lpstr>Transfer Learning To The Rescue</vt:lpstr>
      <vt:lpstr>Traditional Machine Learning vs Transfer Learning </vt:lpstr>
      <vt:lpstr>Transfer Learning</vt:lpstr>
      <vt:lpstr>Transfer Learning</vt:lpstr>
      <vt:lpstr>Transfer Learning – fine tuning</vt:lpstr>
      <vt:lpstr>Transfer Learning Across Tasks</vt:lpstr>
      <vt:lpstr>Transfer Learning Across Tasks</vt:lpstr>
      <vt:lpstr>Transfer Learning Across Tasks</vt:lpstr>
      <vt:lpstr>Transfer Learning Across Tasks (cont) </vt:lpstr>
      <vt:lpstr>Segmentation</vt:lpstr>
      <vt:lpstr>Segmentation: U-net architecture</vt:lpstr>
      <vt:lpstr>Segmentation (fine tuning)</vt:lpstr>
      <vt:lpstr>Transfer Learning through Network Distillation</vt:lpstr>
      <vt:lpstr>Transfer Learning through Network Distillation (temperature)</vt:lpstr>
      <vt:lpstr>Transfer learning – The details</vt:lpstr>
      <vt:lpstr>Transfer learning – The details </vt:lpstr>
      <vt:lpstr>Transfer learning – The details </vt:lpstr>
      <vt:lpstr>Transfer learning – The details </vt:lpstr>
      <vt:lpstr>Transfer learning – The details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Workshop Overview for Day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Transfer Learning</dc:title>
  <dc:creator>Microsoft Office User</dc:creator>
  <cp:lastModifiedBy>Protopapas, Pavlos</cp:lastModifiedBy>
  <cp:revision>118</cp:revision>
  <dcterms:created xsi:type="dcterms:W3CDTF">2020-01-22T02:04:53Z</dcterms:created>
  <dcterms:modified xsi:type="dcterms:W3CDTF">2021-01-19T15:08:22Z</dcterms:modified>
</cp:coreProperties>
</file>